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4"/>
    <p:sldMasterId id="2147483753" r:id="rId5"/>
    <p:sldMasterId id="2147483908" r:id="rId6"/>
    <p:sldMasterId id="2147483940" r:id="rId7"/>
    <p:sldMasterId id="2147484002" r:id="rId8"/>
    <p:sldMasterId id="2147483822" r:id="rId9"/>
  </p:sldMasterIdLst>
  <p:notesMasterIdLst>
    <p:notesMasterId r:id="rId21"/>
  </p:notesMasterIdLst>
  <p:handoutMasterIdLst>
    <p:handoutMasterId r:id="rId22"/>
  </p:handoutMasterIdLst>
  <p:sldIdLst>
    <p:sldId id="352" r:id="rId10"/>
    <p:sldId id="344" r:id="rId11"/>
    <p:sldId id="360" r:id="rId12"/>
    <p:sldId id="356" r:id="rId13"/>
    <p:sldId id="358" r:id="rId14"/>
    <p:sldId id="359" r:id="rId15"/>
    <p:sldId id="345" r:id="rId16"/>
    <p:sldId id="349" r:id="rId17"/>
    <p:sldId id="361" r:id="rId18"/>
    <p:sldId id="353" r:id="rId19"/>
    <p:sldId id="355" r:id="rId20"/>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DC525-7F54-473B-BA8B-77A3C685A02E}" v="803" dt="2024-04-16T22:32:30.503"/>
    <p1510:client id="{39D96C5A-E580-AB43-B37A-593AED461CF5}" v="2319" dt="2024-04-17T15:21:57.266"/>
    <p1510:client id="{41325053-0973-451F-B54C-C90E4D5F4C5D}" v="38" dt="2024-04-17T18:29:00.549"/>
    <p1510:client id="{5D921AE8-4FA2-C6C9-83B8-8955CF501F6F}" v="250" dt="2024-04-18T16:35:59.788"/>
    <p1510:client id="{A81B1776-1673-2D2C-1143-4944109C9654}" v="13" dt="2024-04-18T08:10:17.770"/>
    <p1510:client id="{AE155A7F-0C4D-FD09-EC0E-94BEF6A2285D}" v="71" dt="2024-04-17T08:43:38.762"/>
    <p1510:client id="{B177AEBD-820A-BB5D-B169-BDC6C6C3EC8C}" v="112" dt="2024-04-17T14:26:04.769"/>
    <p1510:client id="{BE231C56-5F4A-BBDF-F154-F14F5C8E9530}" v="785" dt="2024-04-17T16:00:15.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4"/>
    <p:restoredTop sz="84713" autoAdjust="0"/>
  </p:normalViewPr>
  <p:slideViewPr>
    <p:cSldViewPr snapToGrid="0">
      <p:cViewPr varScale="1">
        <p:scale>
          <a:sx n="72" d="100"/>
          <a:sy n="72" d="100"/>
        </p:scale>
        <p:origin x="883"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4B5677-6D61-9DDB-18C5-EBCAA2820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sz="800"/>
          </a:p>
        </p:txBody>
      </p:sp>
      <p:sp>
        <p:nvSpPr>
          <p:cNvPr id="3" name="Date Placeholder 2">
            <a:extLst>
              <a:ext uri="{FF2B5EF4-FFF2-40B4-BE49-F238E27FC236}">
                <a16:creationId xmlns:a16="http://schemas.microsoft.com/office/drawing/2014/main" id="{B35BCFF4-2878-1D71-6624-7763B7DE1D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0F51D7-3634-45F6-A9CF-2D63CD0A5EAF}" type="datetimeFigureOut">
              <a:rPr lang="en-GB" sz="800" smtClean="0"/>
              <a:t>18/04/2024</a:t>
            </a:fld>
            <a:endParaRPr lang="en-GB" sz="800"/>
          </a:p>
        </p:txBody>
      </p:sp>
      <p:sp>
        <p:nvSpPr>
          <p:cNvPr id="4" name="Footer Placeholder 3">
            <a:extLst>
              <a:ext uri="{FF2B5EF4-FFF2-40B4-BE49-F238E27FC236}">
                <a16:creationId xmlns:a16="http://schemas.microsoft.com/office/drawing/2014/main" id="{02AD6701-6398-3522-3C53-55DC5E66D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sz="800"/>
          </a:p>
        </p:txBody>
      </p:sp>
      <p:sp>
        <p:nvSpPr>
          <p:cNvPr id="5" name="Slide Number Placeholder 4">
            <a:extLst>
              <a:ext uri="{FF2B5EF4-FFF2-40B4-BE49-F238E27FC236}">
                <a16:creationId xmlns:a16="http://schemas.microsoft.com/office/drawing/2014/main" id="{4F80A865-D61F-8A30-C2FD-FF2303FBAF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72C6DF-08BF-4B87-8BCC-4ED8CC3899B8}" type="slidenum">
              <a:rPr lang="en-GB" sz="800" smtClean="0"/>
              <a:t>‹#›</a:t>
            </a:fld>
            <a:endParaRPr lang="en-GB" sz="800"/>
          </a:p>
        </p:txBody>
      </p:sp>
    </p:spTree>
    <p:extLst>
      <p:ext uri="{BB962C8B-B14F-4D97-AF65-F5344CB8AC3E}">
        <p14:creationId xmlns:p14="http://schemas.microsoft.com/office/powerpoint/2010/main" val="337212682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8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800"/>
            </a:lvl1pPr>
          </a:lstStyle>
          <a:p>
            <a:fld id="{64A5F74A-CD8A-4953-B106-B5BDE091D867}" type="datetimeFigureOut">
              <a:rPr lang="fi-FI" smtClean="0"/>
              <a:pPr/>
              <a:t>18.4.2024</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CB868C32-EF99-4F91-9ACD-FA27EAEF0DAD}" type="slidenum">
              <a:rPr lang="fi-FI" smtClean="0"/>
              <a:pPr/>
              <a:t>‹#›</a:t>
            </a:fld>
            <a:endParaRPr lang="fi-FI"/>
          </a:p>
        </p:txBody>
      </p:sp>
    </p:spTree>
    <p:extLst>
      <p:ext uri="{BB962C8B-B14F-4D97-AF65-F5344CB8AC3E}">
        <p14:creationId xmlns:p14="http://schemas.microsoft.com/office/powerpoint/2010/main" val="9074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dirty="0"/>
              <a:t>Hello, I represent group X, and our approach for this project was to highlight the toughest health-related challenges that </a:t>
            </a:r>
            <a:r>
              <a:rPr lang="en-GB" dirty="0"/>
              <a:t>cause mortality in children under 5 years old.</a:t>
            </a:r>
          </a:p>
          <a:p>
            <a:endParaRPr lang="en-GB" dirty="0">
              <a:cs typeface="Arial"/>
            </a:endParaRPr>
          </a:p>
          <a:p>
            <a:endParaRPr lang="en-GB" dirty="0">
              <a:cs typeface="Arial"/>
            </a:endParaRPr>
          </a:p>
          <a:p>
            <a:r>
              <a:rPr lang="en-GB" dirty="0">
                <a:cs typeface="Arial"/>
              </a:rPr>
              <a:t>&lt;don’t need to speak this&gt;</a:t>
            </a:r>
          </a:p>
          <a:p>
            <a:pPr marL="457200" indent="-457200">
              <a:spcBef>
                <a:spcPts val="800"/>
              </a:spcBef>
              <a:buFont typeface="Arial,Sans-Serif"/>
              <a:buChar char="•"/>
            </a:pPr>
            <a:r>
              <a:rPr lang="en-US" b="1"/>
              <a:t>Main causes of under 5-year-old child mortality </a:t>
            </a:r>
            <a:endParaRPr lang="en-US" dirty="0"/>
          </a:p>
          <a:p>
            <a:pPr marL="723900" lvl="1" indent="-457200">
              <a:spcBef>
                <a:spcPts val="800"/>
              </a:spcBef>
              <a:buFont typeface="Arial,Sans-Serif"/>
              <a:buChar char="•"/>
            </a:pPr>
            <a:r>
              <a:rPr lang="en-US" b="1"/>
              <a:t>WHY - None of the other challenges don’t matter if they don’t make it older</a:t>
            </a:r>
            <a:endParaRPr lang="en-US" dirty="0"/>
          </a:p>
          <a:p>
            <a:pPr marL="457200" indent="-457200">
              <a:spcBef>
                <a:spcPts val="800"/>
              </a:spcBef>
              <a:buFont typeface="Arial,Sans-Serif"/>
              <a:buChar char="•"/>
            </a:pPr>
            <a:r>
              <a:rPr lang="en-US"/>
              <a:t>Country / Area / Continent analysis *Rasmus </a:t>
            </a:r>
            <a:endParaRPr lang="en-US" dirty="0"/>
          </a:p>
          <a:p>
            <a:pPr marL="723900" lvl="1" indent="-457200">
              <a:spcBef>
                <a:spcPts val="800"/>
              </a:spcBef>
              <a:buFont typeface="Arial,Sans-Serif"/>
              <a:buChar char="•"/>
            </a:pPr>
            <a:r>
              <a:rPr lang="en-US"/>
              <a:t>Do some areas have more mortality, why? </a:t>
            </a:r>
            <a:endParaRPr lang="en-US" dirty="0"/>
          </a:p>
          <a:p>
            <a:pPr marL="457200" indent="-457200">
              <a:spcBef>
                <a:spcPts val="800"/>
              </a:spcBef>
              <a:buFont typeface="Arial,Sans-Serif"/>
              <a:buChar char="•"/>
            </a:pPr>
            <a:r>
              <a:rPr lang="en-US" dirty="0"/>
              <a:t>Vaccination analysis, does vaccination affect child mortality * Tuomo</a:t>
            </a:r>
          </a:p>
          <a:p>
            <a:pPr marL="457200" indent="-457200">
              <a:spcBef>
                <a:spcPts val="800"/>
              </a:spcBef>
              <a:buFont typeface="Arial,Sans-Serif"/>
              <a:buChar char="•"/>
            </a:pPr>
            <a:r>
              <a:rPr lang="en-US" dirty="0"/>
              <a:t>Nutrition/ Nutrition breastfeeding analysis * Tuomo</a:t>
            </a:r>
          </a:p>
          <a:p>
            <a:pPr marL="457200" indent="-457200">
              <a:spcBef>
                <a:spcPts val="800"/>
              </a:spcBef>
              <a:buFont typeface="Arial,Sans-Serif"/>
              <a:buChar char="•"/>
            </a:pPr>
            <a:r>
              <a:rPr lang="en-US" dirty="0"/>
              <a:t>Education analysis</a:t>
            </a:r>
          </a:p>
          <a:p>
            <a:pPr marL="457200" indent="-457200">
              <a:spcBef>
                <a:spcPts val="800"/>
              </a:spcBef>
              <a:buFont typeface="Arial,Sans-Serif"/>
              <a:buChar char="•"/>
            </a:pPr>
            <a:r>
              <a:rPr lang="en-US" dirty="0"/>
              <a:t>Hygiene (WASH) analysis * Ville</a:t>
            </a:r>
          </a:p>
          <a:p>
            <a:pPr marL="457200" indent="-457200">
              <a:spcBef>
                <a:spcPts val="800"/>
              </a:spcBef>
              <a:buFont typeface="Arial,Sans-Serif"/>
              <a:buChar char="•"/>
            </a:pPr>
            <a:r>
              <a:rPr lang="en-US" dirty="0"/>
              <a:t>You can come up with your analysis ideas but these are the initial ideas and whose responsibility they are.</a:t>
            </a:r>
          </a:p>
          <a:p>
            <a:pPr marL="457200" indent="-457200">
              <a:spcBef>
                <a:spcPts val="800"/>
              </a:spcBef>
              <a:buFont typeface="Arial,Sans-Serif"/>
              <a:buChar char="•"/>
            </a:pPr>
            <a:endParaRPr lang="en-US" dirty="0"/>
          </a:p>
          <a:p>
            <a:pPr marL="457200" indent="-457200">
              <a:spcBef>
                <a:spcPts val="800"/>
              </a:spcBef>
              <a:buFont typeface="Arial,Sans-Serif"/>
              <a:buChar char="•"/>
            </a:pPr>
            <a:r>
              <a:rPr lang="en-US" dirty="0"/>
              <a:t>Only a 3-minute video, not too much data into the video. You probably don’t need to analyze all of these topics.</a:t>
            </a:r>
            <a:endParaRPr lang="en-GB" dirty="0"/>
          </a:p>
        </p:txBody>
      </p:sp>
      <p:sp>
        <p:nvSpPr>
          <p:cNvPr id="4" name="Slide Number Placeholder 3"/>
          <p:cNvSpPr>
            <a:spLocks noGrp="1"/>
          </p:cNvSpPr>
          <p:nvPr>
            <p:ph type="sldNum" sz="quarter" idx="5"/>
          </p:nvPr>
        </p:nvSpPr>
        <p:spPr/>
        <p:txBody>
          <a:bodyPr/>
          <a:lstStyle/>
          <a:p>
            <a:fld id="{CB868C32-EF99-4F91-9ACD-FA27EAEF0DAD}" type="slidenum">
              <a:rPr lang="fi-FI" smtClean="0"/>
              <a:pPr/>
              <a:t>1</a:t>
            </a:fld>
            <a:endParaRPr lang="fi-FI"/>
          </a:p>
        </p:txBody>
      </p:sp>
    </p:spTree>
    <p:extLst>
      <p:ext uri="{BB962C8B-B14F-4D97-AF65-F5344CB8AC3E}">
        <p14:creationId xmlns:p14="http://schemas.microsoft.com/office/powerpoint/2010/main" val="2853142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D0D0D"/>
                </a:solidFill>
                <a:highlight>
                  <a:srgbClr val="FFFFFF"/>
                </a:highlight>
                <a:latin typeface="Söhne"/>
              </a:rPr>
              <a:t>In conclusion, data</a:t>
            </a:r>
            <a:r>
              <a:rPr lang="en-US" b="0" i="0" dirty="0">
                <a:solidFill>
                  <a:srgbClr val="0D0D0D"/>
                </a:solidFill>
                <a:effectLst/>
                <a:highlight>
                  <a:srgbClr val="FFFFFF"/>
                </a:highlight>
                <a:latin typeface="Söhne"/>
              </a:rPr>
              <a:t> shows that child mortality is influenced by multiple factors, including nutrition, dietary diversity, hygiene</a:t>
            </a:r>
            <a:r>
              <a:rPr lang="en-US" dirty="0">
                <a:solidFill>
                  <a:srgbClr val="0D0D0D"/>
                </a:solidFill>
                <a:highlight>
                  <a:srgbClr val="FFFFFF"/>
                </a:highlight>
                <a:latin typeface="Söhne"/>
              </a:rPr>
              <a:t> and child abuse such as hard labor and violent discipline</a:t>
            </a:r>
            <a:r>
              <a:rPr lang="en-US" b="0" i="0" dirty="0">
                <a:solidFill>
                  <a:srgbClr val="0D0D0D"/>
                </a:solidFill>
                <a:effectLst/>
                <a:highlight>
                  <a:srgbClr val="FFFFFF"/>
                </a:highlight>
                <a:latin typeface="Söhne"/>
              </a:rPr>
              <a:t>. Child mortality is predominantly an issue in Sub-Saharan Africa. By focusing efforts on improving nutrition and hygiene in this region, we can make a substantial impact in reducing these rates and saving lives.</a:t>
            </a:r>
            <a:endParaRPr lang="en-US" dirty="0"/>
          </a:p>
        </p:txBody>
      </p:sp>
      <p:sp>
        <p:nvSpPr>
          <p:cNvPr id="4" name="Slide Number Placeholder 3"/>
          <p:cNvSpPr>
            <a:spLocks noGrp="1"/>
          </p:cNvSpPr>
          <p:nvPr>
            <p:ph type="sldNum" sz="quarter" idx="5"/>
          </p:nvPr>
        </p:nvSpPr>
        <p:spPr/>
        <p:txBody>
          <a:bodyPr/>
          <a:lstStyle/>
          <a:p>
            <a:fld id="{CB868C32-EF99-4F91-9ACD-FA27EAEF0DAD}" type="slidenum">
              <a:rPr lang="fi-FI" smtClean="0"/>
              <a:pPr/>
              <a:t>10</a:t>
            </a:fld>
            <a:endParaRPr lang="fi-FI"/>
          </a:p>
        </p:txBody>
      </p:sp>
    </p:spTree>
    <p:extLst>
      <p:ext uri="{BB962C8B-B14F-4D97-AF65-F5344CB8AC3E}">
        <p14:creationId xmlns:p14="http://schemas.microsoft.com/office/powerpoint/2010/main" val="362692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CB868C32-EF99-4F91-9ACD-FA27EAEF0DAD}" type="slidenum">
              <a:rPr lang="fi-FI" smtClean="0"/>
              <a:pPr/>
              <a:t>11</a:t>
            </a:fld>
            <a:endParaRPr lang="fi-FI"/>
          </a:p>
        </p:txBody>
      </p:sp>
    </p:spTree>
    <p:extLst>
      <p:ext uri="{BB962C8B-B14F-4D97-AF65-F5344CB8AC3E}">
        <p14:creationId xmlns:p14="http://schemas.microsoft.com/office/powerpoint/2010/main" val="156247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most countries experience relatively low child mortality rates. However, as we can be seen from the map, there is a clear concentration of high rates in Sub-Saharan Africa, and to a lesser degree, in South Asia as well. Furthermore, the </a:t>
            </a:r>
            <a:r>
              <a:rPr lang="en-GB" dirty="0" err="1"/>
              <a:t>light-colored</a:t>
            </a:r>
            <a:r>
              <a:rPr lang="en-GB" dirty="0"/>
              <a:t> dots in these areas tell us that many of these countries have not been able to reduce their child mortality rates significantly over time.</a:t>
            </a:r>
          </a:p>
        </p:txBody>
      </p:sp>
      <p:sp>
        <p:nvSpPr>
          <p:cNvPr id="4" name="Slide Number Placeholder 3"/>
          <p:cNvSpPr>
            <a:spLocks noGrp="1"/>
          </p:cNvSpPr>
          <p:nvPr>
            <p:ph type="sldNum" sz="quarter" idx="5"/>
          </p:nvPr>
        </p:nvSpPr>
        <p:spPr/>
        <p:txBody>
          <a:bodyPr/>
          <a:lstStyle/>
          <a:p>
            <a:fld id="{CB868C32-EF99-4F91-9ACD-FA27EAEF0DAD}" type="slidenum">
              <a:rPr lang="fi-FI" smtClean="0"/>
              <a:pPr/>
              <a:t>2</a:t>
            </a:fld>
            <a:endParaRPr lang="fi-FI"/>
          </a:p>
        </p:txBody>
      </p:sp>
    </p:spTree>
    <p:extLst>
      <p:ext uri="{BB962C8B-B14F-4D97-AF65-F5344CB8AC3E}">
        <p14:creationId xmlns:p14="http://schemas.microsoft.com/office/powerpoint/2010/main" val="245846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With that in mind, this plot illustrates that child mortality rates today tend to correlate highly with those of twenty years ago. However, it also shows that certain countries, like Rwanda, have been able to lower their mortality rates significantly more than what the general trend would indicate. Conversely, some countries, such as Somalia, have experienced much lower reduction rates, and others have even seen increases. It is recommended to conduct a case study on Rwanda to determine how it has achieved such a reduction.</a:t>
            </a:r>
          </a:p>
        </p:txBody>
      </p:sp>
      <p:sp>
        <p:nvSpPr>
          <p:cNvPr id="4" name="Slide Number Placeholder 3"/>
          <p:cNvSpPr>
            <a:spLocks noGrp="1"/>
          </p:cNvSpPr>
          <p:nvPr>
            <p:ph type="sldNum" sz="quarter" idx="5"/>
          </p:nvPr>
        </p:nvSpPr>
        <p:spPr/>
        <p:txBody>
          <a:bodyPr/>
          <a:lstStyle/>
          <a:p>
            <a:fld id="{CB868C32-EF99-4F91-9ACD-FA27EAEF0DAD}" type="slidenum">
              <a:rPr lang="fi-FI" smtClean="0"/>
              <a:pPr/>
              <a:t>3</a:t>
            </a:fld>
            <a:endParaRPr lang="fi-FI"/>
          </a:p>
        </p:txBody>
      </p:sp>
    </p:spTree>
    <p:extLst>
      <p:ext uri="{BB962C8B-B14F-4D97-AF65-F5344CB8AC3E}">
        <p14:creationId xmlns:p14="http://schemas.microsoft.com/office/powerpoint/2010/main" val="370307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can see 10 % seems to be a threshold where more children are born underweight, these countries have a higher child mortality . Also, we can notice that if children are unweighted when they are born, those countries tend to have a higher mortality. The reason could be a lack of medical care. And lastly, the early adoption of breastfeeding doesn't correlate with child mortality.</a:t>
            </a:r>
          </a:p>
        </p:txBody>
      </p:sp>
      <p:sp>
        <p:nvSpPr>
          <p:cNvPr id="4" name="Slide Number Placeholder 3"/>
          <p:cNvSpPr>
            <a:spLocks noGrp="1"/>
          </p:cNvSpPr>
          <p:nvPr>
            <p:ph type="sldNum" sz="quarter" idx="5"/>
          </p:nvPr>
        </p:nvSpPr>
        <p:spPr/>
        <p:txBody>
          <a:bodyPr/>
          <a:lstStyle/>
          <a:p>
            <a:fld id="{CB868C32-EF99-4F91-9ACD-FA27EAEF0DAD}" type="slidenum">
              <a:rPr lang="fi-FI" smtClean="0"/>
              <a:pPr/>
              <a:t>4</a:t>
            </a:fld>
            <a:endParaRPr lang="fi-FI"/>
          </a:p>
        </p:txBody>
      </p:sp>
    </p:spTree>
    <p:extLst>
      <p:ext uri="{BB962C8B-B14F-4D97-AF65-F5344CB8AC3E}">
        <p14:creationId xmlns:p14="http://schemas.microsoft.com/office/powerpoint/2010/main" val="43759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 few food types are a huge threat to children. As we can see 60 percent of the children don't have minimum required food types available. Those countries where there is a lack of food types have a higher child mortality. When there are enough food types available, mortality drops instantly. This is a huge threat to children.</a:t>
            </a:r>
          </a:p>
        </p:txBody>
      </p:sp>
      <p:sp>
        <p:nvSpPr>
          <p:cNvPr id="4" name="Slide Number Placeholder 3"/>
          <p:cNvSpPr>
            <a:spLocks noGrp="1"/>
          </p:cNvSpPr>
          <p:nvPr>
            <p:ph type="sldNum" sz="quarter" idx="5"/>
          </p:nvPr>
        </p:nvSpPr>
        <p:spPr/>
        <p:txBody>
          <a:bodyPr/>
          <a:lstStyle/>
          <a:p>
            <a:fld id="{CB868C32-EF99-4F91-9ACD-FA27EAEF0DAD}" type="slidenum">
              <a:rPr lang="fi-FI" smtClean="0"/>
              <a:pPr/>
              <a:t>5</a:t>
            </a:fld>
            <a:endParaRPr lang="fi-FI"/>
          </a:p>
        </p:txBody>
      </p:sp>
    </p:spTree>
    <p:extLst>
      <p:ext uri="{BB962C8B-B14F-4D97-AF65-F5344CB8AC3E}">
        <p14:creationId xmlns:p14="http://schemas.microsoft.com/office/powerpoint/2010/main" val="406460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Vaccination coverage seems to be on a good level. There seems no clear correlation between child mortality and vaccinated children. The only exception here is MCV2 where countries that have a high vaccination ratio tend to have a lower child mortality.</a:t>
            </a:r>
          </a:p>
        </p:txBody>
      </p:sp>
      <p:sp>
        <p:nvSpPr>
          <p:cNvPr id="4" name="Slide Number Placeholder 3"/>
          <p:cNvSpPr>
            <a:spLocks noGrp="1"/>
          </p:cNvSpPr>
          <p:nvPr>
            <p:ph type="sldNum" sz="quarter" idx="5"/>
          </p:nvPr>
        </p:nvSpPr>
        <p:spPr/>
        <p:txBody>
          <a:bodyPr/>
          <a:lstStyle/>
          <a:p>
            <a:fld id="{CB868C32-EF99-4F91-9ACD-FA27EAEF0DAD}" type="slidenum">
              <a:rPr lang="fi-FI" smtClean="0"/>
              <a:pPr/>
              <a:t>6</a:t>
            </a:fld>
            <a:endParaRPr lang="fi-FI"/>
          </a:p>
        </p:txBody>
      </p:sp>
    </p:spTree>
    <p:extLst>
      <p:ext uri="{BB962C8B-B14F-4D97-AF65-F5344CB8AC3E}">
        <p14:creationId xmlns:p14="http://schemas.microsoft.com/office/powerpoint/2010/main" val="144806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Here, we observe </a:t>
            </a:r>
            <a:r>
              <a:rPr lang="en-US" b="0" i="0">
                <a:solidFill>
                  <a:srgbClr val="0D0D0D"/>
                </a:solidFill>
                <a:effectLst/>
                <a:highlight>
                  <a:srgbClr val="FFFFFF"/>
                </a:highlight>
                <a:latin typeface="Söhne"/>
              </a:rPr>
              <a:t>the clear </a:t>
            </a:r>
            <a:r>
              <a:rPr lang="en-US" b="0" i="0" dirty="0">
                <a:solidFill>
                  <a:srgbClr val="0D0D0D"/>
                </a:solidFill>
                <a:effectLst/>
                <a:highlight>
                  <a:srgbClr val="FFFFFF"/>
                </a:highlight>
                <a:latin typeface="Söhne"/>
              </a:rPr>
              <a:t>correlation between child mortality and hygiene factors such as drinking water, sanitation services, and hygiene facilities. This analysis utilizes data from both rural and urban households from 2020.</a:t>
            </a:r>
            <a:endParaRPr lang="en-US" dirty="0"/>
          </a:p>
        </p:txBody>
      </p:sp>
      <p:sp>
        <p:nvSpPr>
          <p:cNvPr id="4" name="Slide Number Placeholder 3"/>
          <p:cNvSpPr>
            <a:spLocks noGrp="1"/>
          </p:cNvSpPr>
          <p:nvPr>
            <p:ph type="sldNum" sz="quarter" idx="5"/>
          </p:nvPr>
        </p:nvSpPr>
        <p:spPr/>
        <p:txBody>
          <a:bodyPr/>
          <a:lstStyle/>
          <a:p>
            <a:fld id="{CB868C32-EF99-4F91-9ACD-FA27EAEF0DAD}" type="slidenum">
              <a:rPr lang="fi-FI" smtClean="0"/>
              <a:pPr/>
              <a:t>7</a:t>
            </a:fld>
            <a:endParaRPr lang="fi-FI"/>
          </a:p>
        </p:txBody>
      </p:sp>
    </p:spTree>
    <p:extLst>
      <p:ext uri="{BB962C8B-B14F-4D97-AF65-F5344CB8AC3E}">
        <p14:creationId xmlns:p14="http://schemas.microsoft.com/office/powerpoint/2010/main" val="358697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Here is a map illustrating drinking water availability which reveals that Sub-Saharan Africa is facing significant challenges. These water issues, driven by rapid population growth, poverty, and climate change, pose a severe threat to the health and well-being of children in the region</a:t>
            </a:r>
            <a:endParaRPr lang="en-US" dirty="0"/>
          </a:p>
        </p:txBody>
      </p:sp>
      <p:sp>
        <p:nvSpPr>
          <p:cNvPr id="4" name="Slide Number Placeholder 3"/>
          <p:cNvSpPr>
            <a:spLocks noGrp="1"/>
          </p:cNvSpPr>
          <p:nvPr>
            <p:ph type="sldNum" sz="quarter" idx="5"/>
          </p:nvPr>
        </p:nvSpPr>
        <p:spPr/>
        <p:txBody>
          <a:bodyPr/>
          <a:lstStyle/>
          <a:p>
            <a:fld id="{CB868C32-EF99-4F91-9ACD-FA27EAEF0DAD}" type="slidenum">
              <a:rPr lang="fi-FI" smtClean="0"/>
              <a:pPr/>
              <a:t>8</a:t>
            </a:fld>
            <a:endParaRPr lang="fi-FI"/>
          </a:p>
        </p:txBody>
      </p:sp>
    </p:spTree>
    <p:extLst>
      <p:ext uri="{BB962C8B-B14F-4D97-AF65-F5344CB8AC3E}">
        <p14:creationId xmlns:p14="http://schemas.microsoft.com/office/powerpoint/2010/main" val="337470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Finally, </a:t>
            </a:r>
            <a:r>
              <a:rPr lang="en-US" b="0" i="0" dirty="0">
                <a:solidFill>
                  <a:srgbClr val="0D0D0D"/>
                </a:solidFill>
                <a:effectLst/>
                <a:highlight>
                  <a:srgbClr val="FFFFFF"/>
                </a:highlight>
                <a:latin typeface="Söhne"/>
              </a:rPr>
              <a:t>we observe </a:t>
            </a:r>
            <a:r>
              <a:rPr lang="en-US" dirty="0">
                <a:solidFill>
                  <a:srgbClr val="0D0D0D"/>
                </a:solidFill>
                <a:highlight>
                  <a:srgbClr val="FFFFFF"/>
                </a:highlight>
                <a:latin typeface="Söhne"/>
              </a:rPr>
              <a:t>that the least developed countries according to UNICEF has a very bad index of child labor and violent discipline, where many children are subject to early labor and beatings. Children can have higher mortality when they are treated cruelly. </a:t>
            </a:r>
          </a:p>
        </p:txBody>
      </p:sp>
      <p:sp>
        <p:nvSpPr>
          <p:cNvPr id="4" name="Slide Number Placeholder 3"/>
          <p:cNvSpPr>
            <a:spLocks noGrp="1"/>
          </p:cNvSpPr>
          <p:nvPr>
            <p:ph type="sldNum" sz="quarter" idx="5"/>
          </p:nvPr>
        </p:nvSpPr>
        <p:spPr/>
        <p:txBody>
          <a:bodyPr/>
          <a:lstStyle/>
          <a:p>
            <a:fld id="{CB868C32-EF99-4F91-9ACD-FA27EAEF0DAD}" type="slidenum">
              <a:rPr lang="fi-FI" smtClean="0"/>
              <a:pPr/>
              <a:t>9</a:t>
            </a:fld>
            <a:endParaRPr lang="fi-FI"/>
          </a:p>
        </p:txBody>
      </p:sp>
    </p:spTree>
    <p:extLst>
      <p:ext uri="{BB962C8B-B14F-4D97-AF65-F5344CB8AC3E}">
        <p14:creationId xmlns:p14="http://schemas.microsoft.com/office/powerpoint/2010/main" val="306615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creativecommons.org/licenses/by-nc-nd/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DB0B8D34-7805-4B99-B11D-74BDC5210068}" type="datetime1">
              <a:rPr lang="fi-FI" smtClean="0"/>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93848636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icture Blue">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92D525C-3081-B968-0AF5-7BEF0546FF81}"/>
              </a:ext>
            </a:extLst>
          </p:cNvPr>
          <p:cNvSpPr>
            <a:spLocks noGrp="1"/>
          </p:cNvSpPr>
          <p:nvPr>
            <p:ph type="dt" sz="half" idx="14"/>
          </p:nvPr>
        </p:nvSpPr>
        <p:spPr/>
        <p:txBody>
          <a:bodyPr/>
          <a:lstStyle/>
          <a:p>
            <a:fld id="{D6B0D008-8193-48BC-A9D4-6E53BDF600A8}" type="datetime1">
              <a:rPr lang="fi-FI" smtClean="0"/>
              <a:t>18.4.2024</a:t>
            </a:fld>
            <a:endParaRPr lang="fi-FI"/>
          </a:p>
        </p:txBody>
      </p:sp>
      <p:sp>
        <p:nvSpPr>
          <p:cNvPr id="5" name="Footer Placeholder 4">
            <a:extLst>
              <a:ext uri="{FF2B5EF4-FFF2-40B4-BE49-F238E27FC236}">
                <a16:creationId xmlns:a16="http://schemas.microsoft.com/office/drawing/2014/main" id="{392A5AC0-B982-BC97-275E-413CCD6728D9}"/>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7A42E97D-600F-96A3-1815-D8FD599585FB}"/>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548407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Picture Yellow">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69F6B43-DE36-0148-A7EA-157879F29459}"/>
              </a:ext>
            </a:extLst>
          </p:cNvPr>
          <p:cNvSpPr>
            <a:spLocks noGrp="1"/>
          </p:cNvSpPr>
          <p:nvPr>
            <p:ph type="dt" sz="half" idx="14"/>
          </p:nvPr>
        </p:nvSpPr>
        <p:spPr/>
        <p:txBody>
          <a:bodyPr/>
          <a:lstStyle/>
          <a:p>
            <a:fld id="{467B7256-2B0D-46DB-9932-A40EEF01D783}" type="datetime1">
              <a:rPr lang="fi-FI" smtClean="0"/>
              <a:t>18.4.2024</a:t>
            </a:fld>
            <a:endParaRPr lang="fi-FI"/>
          </a:p>
        </p:txBody>
      </p:sp>
      <p:sp>
        <p:nvSpPr>
          <p:cNvPr id="5" name="Footer Placeholder 4">
            <a:extLst>
              <a:ext uri="{FF2B5EF4-FFF2-40B4-BE49-F238E27FC236}">
                <a16:creationId xmlns:a16="http://schemas.microsoft.com/office/drawing/2014/main" id="{5FD05162-E4FC-F030-07AC-FC3AEEFFF4E1}"/>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102E61C5-655F-9E60-460E-8B16B76A7F3A}"/>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90820013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icture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E78DCC-4AC7-C533-30A2-5C63D26BDB4B}"/>
              </a:ext>
            </a:extLst>
          </p:cNvPr>
          <p:cNvSpPr>
            <a:spLocks noGrp="1"/>
          </p:cNvSpPr>
          <p:nvPr>
            <p:ph type="dt" sz="half" idx="14"/>
          </p:nvPr>
        </p:nvSpPr>
        <p:spPr/>
        <p:txBody>
          <a:bodyPr/>
          <a:lstStyle/>
          <a:p>
            <a:fld id="{B16699EC-DAF3-41A8-9DB3-1ACB498E958A}" type="datetime1">
              <a:rPr lang="fi-FI" smtClean="0"/>
              <a:t>18.4.2024</a:t>
            </a:fld>
            <a:endParaRPr lang="fi-FI"/>
          </a:p>
        </p:txBody>
      </p:sp>
      <p:sp>
        <p:nvSpPr>
          <p:cNvPr id="5" name="Footer Placeholder 4">
            <a:extLst>
              <a:ext uri="{FF2B5EF4-FFF2-40B4-BE49-F238E27FC236}">
                <a16:creationId xmlns:a16="http://schemas.microsoft.com/office/drawing/2014/main" id="{F13AEA57-51F9-8677-BE77-6A173FB52ACF}"/>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545089EB-5ECF-87F1-77A7-C15D7B25B777}"/>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352650258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icture Black">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solidFill>
                  <a:schemeClr val="bg1"/>
                </a:solidFill>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68E7816-46AF-EDE4-B973-3A70EF994BCC}"/>
              </a:ext>
            </a:extLst>
          </p:cNvPr>
          <p:cNvSpPr>
            <a:spLocks noGrp="1"/>
          </p:cNvSpPr>
          <p:nvPr>
            <p:ph type="dt" sz="half" idx="14"/>
          </p:nvPr>
        </p:nvSpPr>
        <p:spPr/>
        <p:txBody>
          <a:bodyPr/>
          <a:lstStyle>
            <a:lvl1pPr>
              <a:defRPr>
                <a:solidFill>
                  <a:schemeClr val="bg1"/>
                </a:solidFill>
              </a:defRPr>
            </a:lvl1pPr>
          </a:lstStyle>
          <a:p>
            <a:fld id="{9E71BE3B-8C4A-4766-9316-B4501E13B062}" type="datetime1">
              <a:rPr lang="fi-FI" smtClean="0"/>
              <a:t>18.4.2024</a:t>
            </a:fld>
            <a:endParaRPr lang="fi-FI"/>
          </a:p>
        </p:txBody>
      </p:sp>
      <p:sp>
        <p:nvSpPr>
          <p:cNvPr id="5" name="Footer Placeholder 4">
            <a:extLst>
              <a:ext uri="{FF2B5EF4-FFF2-40B4-BE49-F238E27FC236}">
                <a16:creationId xmlns:a16="http://schemas.microsoft.com/office/drawing/2014/main" id="{E3E6E867-4E34-AE05-3565-F0277F684973}"/>
              </a:ext>
            </a:extLst>
          </p:cNvPr>
          <p:cNvSpPr>
            <a:spLocks noGrp="1"/>
          </p:cNvSpPr>
          <p:nvPr>
            <p:ph type="ftr" sz="quarter" idx="15"/>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1C11884A-89D7-C67B-7CC3-A45310410CE1}"/>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36632032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icture Red 2">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FAC22D7-D1D6-D8DB-06A4-46EE3349040B}"/>
              </a:ext>
            </a:extLst>
          </p:cNvPr>
          <p:cNvSpPr>
            <a:spLocks noGrp="1"/>
          </p:cNvSpPr>
          <p:nvPr>
            <p:ph type="dt" sz="half" idx="14"/>
          </p:nvPr>
        </p:nvSpPr>
        <p:spPr/>
        <p:txBody>
          <a:bodyPr/>
          <a:lstStyle/>
          <a:p>
            <a:fld id="{C4586577-BF4B-4EFF-B1B7-37714F74C5DC}" type="datetime1">
              <a:rPr lang="fi-FI" smtClean="0"/>
              <a:t>18.4.2024</a:t>
            </a:fld>
            <a:endParaRPr lang="fi-FI"/>
          </a:p>
        </p:txBody>
      </p:sp>
      <p:sp>
        <p:nvSpPr>
          <p:cNvPr id="5" name="Footer Placeholder 4">
            <a:extLst>
              <a:ext uri="{FF2B5EF4-FFF2-40B4-BE49-F238E27FC236}">
                <a16:creationId xmlns:a16="http://schemas.microsoft.com/office/drawing/2014/main" id="{1A1A431B-3F31-0E0E-6255-138EC93AAE64}"/>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D5BEC0DB-FC2B-561F-42FF-3B0802FA5285}"/>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67922794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Picture Blue 2">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F01F7BF-6136-1293-03E9-87CB159D78B4}"/>
              </a:ext>
            </a:extLst>
          </p:cNvPr>
          <p:cNvSpPr>
            <a:spLocks noGrp="1"/>
          </p:cNvSpPr>
          <p:nvPr>
            <p:ph type="dt" sz="half" idx="14"/>
          </p:nvPr>
        </p:nvSpPr>
        <p:spPr/>
        <p:txBody>
          <a:bodyPr/>
          <a:lstStyle/>
          <a:p>
            <a:fld id="{A544E5AA-61EC-4A66-89F3-4AD796A2DB1E}" type="datetime1">
              <a:rPr lang="fi-FI" smtClean="0"/>
              <a:t>18.4.2024</a:t>
            </a:fld>
            <a:endParaRPr lang="fi-FI"/>
          </a:p>
        </p:txBody>
      </p:sp>
      <p:sp>
        <p:nvSpPr>
          <p:cNvPr id="5" name="Footer Placeholder 4">
            <a:extLst>
              <a:ext uri="{FF2B5EF4-FFF2-40B4-BE49-F238E27FC236}">
                <a16:creationId xmlns:a16="http://schemas.microsoft.com/office/drawing/2014/main" id="{48FE259E-7E55-6AB4-BF0A-B44DAFEF9901}"/>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8F96378F-80BB-E789-AD86-D9EA44DA29E9}"/>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92522426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icture Yellow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EB261AA-A967-344D-10CF-A52EC9EFC271}"/>
              </a:ext>
            </a:extLst>
          </p:cNvPr>
          <p:cNvSpPr>
            <a:spLocks noGrp="1"/>
          </p:cNvSpPr>
          <p:nvPr>
            <p:ph type="dt" sz="half" idx="14"/>
          </p:nvPr>
        </p:nvSpPr>
        <p:spPr/>
        <p:txBody>
          <a:bodyPr/>
          <a:lstStyle/>
          <a:p>
            <a:fld id="{BE5CE9A7-07BC-4ACB-8B14-4860FC2A5919}" type="datetime1">
              <a:rPr lang="fi-FI" smtClean="0"/>
              <a:t>18.4.2024</a:t>
            </a:fld>
            <a:endParaRPr lang="fi-FI"/>
          </a:p>
        </p:txBody>
      </p:sp>
      <p:sp>
        <p:nvSpPr>
          <p:cNvPr id="5" name="Footer Placeholder 4">
            <a:extLst>
              <a:ext uri="{FF2B5EF4-FFF2-40B4-BE49-F238E27FC236}">
                <a16:creationId xmlns:a16="http://schemas.microsoft.com/office/drawing/2014/main" id="{DC5CAA6F-5588-75A0-B42A-E7B4358C7B7E}"/>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9C4CB569-8C10-87E5-2F35-74ED3EF15E59}"/>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367319575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Picture Whit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ECE10FE-B9CB-31C9-C131-FA8A9355BEFC}"/>
              </a:ext>
            </a:extLst>
          </p:cNvPr>
          <p:cNvSpPr>
            <a:spLocks noGrp="1"/>
          </p:cNvSpPr>
          <p:nvPr>
            <p:ph type="dt" sz="half" idx="14"/>
          </p:nvPr>
        </p:nvSpPr>
        <p:spPr/>
        <p:txBody>
          <a:bodyPr/>
          <a:lstStyle/>
          <a:p>
            <a:fld id="{FD879EA8-B894-4268-BEED-C903AB9A0972}" type="datetime1">
              <a:rPr lang="fi-FI" smtClean="0"/>
              <a:t>18.4.2024</a:t>
            </a:fld>
            <a:endParaRPr lang="fi-FI"/>
          </a:p>
        </p:txBody>
      </p:sp>
      <p:sp>
        <p:nvSpPr>
          <p:cNvPr id="5" name="Footer Placeholder 4">
            <a:extLst>
              <a:ext uri="{FF2B5EF4-FFF2-40B4-BE49-F238E27FC236}">
                <a16:creationId xmlns:a16="http://schemas.microsoft.com/office/drawing/2014/main" id="{E5AB6C74-8053-BBC4-940C-7BD1DA87F424}"/>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8233658A-D30E-64F2-DD4D-DE5EA0255E92}"/>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76340433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icture Black 2">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solidFill>
                  <a:schemeClr val="bg1"/>
                </a:solidFill>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fld id="{A01B3CB0-6D42-4A3D-BA02-FB7BF29EA559}" type="datetime1">
              <a:rPr lang="fi-FI" smtClean="0"/>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4414358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6605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solidFill>
                  <a:schemeClr val="bg1"/>
                </a:solidFill>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fld id="{45EB9536-10CA-4241-BCCA-B2DA21F89586}" type="datetime1">
              <a:rPr lang="fi-FI" smtClean="0"/>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18346350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ext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86ED0B97-304B-4A37-964C-4FF5CC87DCC8}"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1290A9EE-B882-1AC8-FB03-9E891579AE36}"/>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900206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BDFF2CFA-D290-47C3-89D1-77F4ECF21958}"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180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E069333C-41AE-4B20-BE24-B044B1819EFD}"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5500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7E748183-BD44-402F-BB29-17C16323EDBE}"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780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ullet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54291240-A509-41BB-B3D4-03E0ED8C18A8}"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40567151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Bullets and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solidFill>
                  <a:schemeClr val="bg1"/>
                </a:solidFill>
              </a:defRPr>
            </a:lvl1pPr>
            <a:lvl2pPr marL="539750" indent="-266700">
              <a:defRPr>
                <a:solidFill>
                  <a:schemeClr val="bg1"/>
                </a:solidFill>
              </a:defRPr>
            </a:lvl2pPr>
            <a:lvl3pPr marL="808038" indent="-276225">
              <a:defRPr>
                <a:solidFill>
                  <a:schemeClr val="bg1"/>
                </a:solidFill>
              </a:defRPr>
            </a:lvl3pPr>
            <a:lvl4pPr marL="1077913" indent="-266700">
              <a:defRPr>
                <a:solidFill>
                  <a:schemeClr val="bg1"/>
                </a:solidFill>
              </a:defRPr>
            </a:lvl4pPr>
            <a:lvl5pPr marL="1347788" indent="-266700">
              <a:defRPr>
                <a:solidFill>
                  <a:schemeClr val="bg1"/>
                </a:solidFill>
              </a:defRPr>
            </a:lvl5pPr>
            <a:lvl6pPr marL="1617663" indent="-266700">
              <a:defRPr>
                <a:solidFill>
                  <a:schemeClr val="bg1"/>
                </a:solidFill>
              </a:defRPr>
            </a:lvl6pPr>
            <a:lvl7pPr marL="1885950" indent="-276225">
              <a:defRPr>
                <a:solidFill>
                  <a:schemeClr val="bg1"/>
                </a:solidFill>
              </a:defRPr>
            </a:lvl7pPr>
            <a:lvl8pPr marL="2155825" indent="-266700">
              <a:defRPr>
                <a:solidFill>
                  <a:schemeClr val="bg1"/>
                </a:solidFill>
              </a:defRPr>
            </a:lvl8pPr>
            <a:lvl9pPr marL="2425700" indent="-266700">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FDBB4AD1-9B19-4FCC-A824-85533512B084}"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Freeform 5">
            <a:extLst>
              <a:ext uri="{FF2B5EF4-FFF2-40B4-BE49-F238E27FC236}">
                <a16:creationId xmlns:a16="http://schemas.microsoft.com/office/drawing/2014/main" id="{E925B5BF-537D-28C4-E616-ABEDC53298DE}"/>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329321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llets and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F8AEB6E8-79D7-4555-9A79-970A381D5D43}"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689401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ullets and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3B56C929-5BC8-452D-910B-4BF79563C176}"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7473211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ullets and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75E4CD90-F2D3-4E8B-8B58-F509DCE77095}" type="datetime1">
              <a:rPr lang="fi-FI" smtClean="0"/>
              <a:t>18.4.2024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9999033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0C0748EA-64F1-4FF8-A310-D65A4D8F8CE2}"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4208665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solidFill>
                  <a:schemeClr val="bg1"/>
                </a:solidFill>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fld id="{81A99946-228B-4D27-83C8-823F1A1572CA}" type="datetime1">
              <a:rPr lang="fi-FI" smtClean="0"/>
              <a:pPr/>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304392301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wo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F6D1069C-CFD7-4CB9-A7EF-D3E01EC9DFA2}"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3" name="Freeform 5">
            <a:extLst>
              <a:ext uri="{FF2B5EF4-FFF2-40B4-BE49-F238E27FC236}">
                <a16:creationId xmlns:a16="http://schemas.microsoft.com/office/drawing/2014/main" id="{18D0D236-0E9F-85F5-9BC1-6B8DF3DB512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9642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6E66B0B8-A1FA-4B69-955F-690159AD7610}"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13396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A9132A7-3389-4F56-B2C9-2B8B9489C75B}"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4054865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81E139D2-6CDC-4B99-9F01-EE52CFA829E7}"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5361629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473221B3-F4B3-44ED-8C76-EAF5908FB5A6}"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056337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hree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D4D33729-D1DA-44A5-B716-959F727C477B}"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8" name="Freeform 5">
            <a:extLst>
              <a:ext uri="{FF2B5EF4-FFF2-40B4-BE49-F238E27FC236}">
                <a16:creationId xmlns:a16="http://schemas.microsoft.com/office/drawing/2014/main" id="{D7912BB5-9834-D960-62E3-9D95A380EB5B}"/>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572633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57A0DB6B-93BC-4489-BE45-E1138EA5C50F}"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1866850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8F40188E-E294-49D7-81EF-207455EE32A1}"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503550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932A94EE-2C45-4D4C-9922-C3FF625AEECA}"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21205903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Header ">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C7B591D0-BA71-4930-90B6-9C26923BB7A4}" type="datetime1">
              <a:rPr lang="fi-FI" smtClean="0"/>
              <a:t>18.4.2024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426800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3CC0F3FC-0EDF-45C0-AFDE-15BC2427E73C}" type="datetime1">
              <a:rPr lang="fi-FI" smtClean="0"/>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412890094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 Header Black">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lvl1pPr>
              <a:defRPr>
                <a:solidFill>
                  <a:schemeClr val="bg1"/>
                </a:solidFill>
              </a:defRPr>
            </a:lvl1pPr>
          </a:lstStyle>
          <a:p>
            <a:fld id="{3E7D479A-DB2F-447E-9BA3-10E3683883B7}" type="datetime1">
              <a:rPr lang="fi-FI" smtClean="0"/>
              <a:t>18.4.2024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solidFill>
                  <a:schemeClr val="bg1"/>
                </a:solidFill>
                <a:latin typeface="+mj-lt"/>
              </a:defRPr>
            </a:lvl1pPr>
          </a:lstStyle>
          <a:p>
            <a:r>
              <a:rPr lang="en-US"/>
              <a:t>Click to edit Master title style</a:t>
            </a:r>
            <a:endParaRPr lang="fi-FI"/>
          </a:p>
        </p:txBody>
      </p:sp>
      <p:sp>
        <p:nvSpPr>
          <p:cNvPr id="2" name="Freeform 5">
            <a:extLst>
              <a:ext uri="{FF2B5EF4-FFF2-40B4-BE49-F238E27FC236}">
                <a16:creationId xmlns:a16="http://schemas.microsoft.com/office/drawing/2014/main" id="{5A269375-E1A8-C31B-7E8E-7F024302667C}"/>
              </a:ext>
            </a:extLst>
          </p:cNvPr>
          <p:cNvSpPr>
            <a:spLocks noChangeAspect="1" noEditPoints="1"/>
          </p:cNvSpPr>
          <p:nvPr userDrawn="1"/>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1678250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Blue">
    <p:bg>
      <p:bgPr>
        <a:solidFill>
          <a:schemeClr val="accent3"/>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3FC7E360-DC58-451D-88AB-8D5FAB6EAF21}" type="datetime1">
              <a:rPr lang="fi-FI" smtClean="0"/>
              <a:t>18.4.2024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3483138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Header Red">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254148EE-D9C2-44B2-87A1-0DAC0DC35107}" type="datetime1">
              <a:rPr lang="fi-FI" smtClean="0"/>
              <a:t>18.4.2024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875309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Header Yellow">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BAB5BAE1-440C-4375-9AB8-FBF655257209}" type="datetime1">
              <a:rPr lang="fi-FI" smtClean="0"/>
              <a:t>18.4.2024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6570951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and Picture ">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10F2C7BC-AA75-561B-AC06-1034496152FA}"/>
              </a:ext>
            </a:extLst>
          </p:cNvPr>
          <p:cNvSpPr>
            <a:spLocks noGrp="1"/>
          </p:cNvSpPr>
          <p:nvPr>
            <p:ph type="dt" sz="half" idx="14"/>
          </p:nvPr>
        </p:nvSpPr>
        <p:spPr/>
        <p:txBody>
          <a:bodyPr/>
          <a:lstStyle/>
          <a:p>
            <a:fld id="{5B1C5049-DAE1-4EBF-A7B2-0C7C354C206B}" type="datetime1">
              <a:rPr lang="fi-FI" smtClean="0"/>
              <a:t>18.4.2024</a:t>
            </a:fld>
            <a:endParaRPr lang="fi-FI"/>
          </a:p>
        </p:txBody>
      </p:sp>
      <p:sp>
        <p:nvSpPr>
          <p:cNvPr id="9" name="Footer Placeholder 8">
            <a:extLst>
              <a:ext uri="{FF2B5EF4-FFF2-40B4-BE49-F238E27FC236}">
                <a16:creationId xmlns:a16="http://schemas.microsoft.com/office/drawing/2014/main" id="{3EC51CAF-7174-FC82-643D-1D327D11943D}"/>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59484465-F54B-AF10-4DE5-9408CEC67995}"/>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168266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ntent and Picture Black">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Freeform 5">
            <a:extLst>
              <a:ext uri="{FF2B5EF4-FFF2-40B4-BE49-F238E27FC236}">
                <a16:creationId xmlns:a16="http://schemas.microsoft.com/office/drawing/2014/main" id="{E9DBB8D9-1FAC-C1EB-F377-B1DBC3921D1F}"/>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9" name="Date Placeholder 8">
            <a:extLst>
              <a:ext uri="{FF2B5EF4-FFF2-40B4-BE49-F238E27FC236}">
                <a16:creationId xmlns:a16="http://schemas.microsoft.com/office/drawing/2014/main" id="{4D950C6D-A26F-82AD-182C-D6A75325AABD}"/>
              </a:ext>
            </a:extLst>
          </p:cNvPr>
          <p:cNvSpPr>
            <a:spLocks noGrp="1"/>
          </p:cNvSpPr>
          <p:nvPr>
            <p:ph type="dt" sz="half" idx="14"/>
          </p:nvPr>
        </p:nvSpPr>
        <p:spPr/>
        <p:txBody>
          <a:bodyPr/>
          <a:lstStyle/>
          <a:p>
            <a:fld id="{9A98B13E-06C0-48AA-84B5-8369B4E5AEEA}" type="datetime1">
              <a:rPr lang="fi-FI" smtClean="0"/>
              <a:t>18.4.2024</a:t>
            </a:fld>
            <a:endParaRPr lang="fi-FI"/>
          </a:p>
        </p:txBody>
      </p:sp>
      <p:sp>
        <p:nvSpPr>
          <p:cNvPr id="10" name="Footer Placeholder 9">
            <a:extLst>
              <a:ext uri="{FF2B5EF4-FFF2-40B4-BE49-F238E27FC236}">
                <a16:creationId xmlns:a16="http://schemas.microsoft.com/office/drawing/2014/main" id="{B6FD463F-4C08-CD4B-ACA8-A8D406E1D024}"/>
              </a:ext>
            </a:extLst>
          </p:cNvPr>
          <p:cNvSpPr>
            <a:spLocks noGrp="1"/>
          </p:cNvSpPr>
          <p:nvPr>
            <p:ph type="ftr" sz="quarter" idx="15"/>
          </p:nvPr>
        </p:nvSpPr>
        <p:spPr/>
        <p:txBody>
          <a:bodyPr/>
          <a:lstStyle/>
          <a:p>
            <a:r>
              <a:rPr lang="fi-FI"/>
              <a:t>Presenter Name</a:t>
            </a:r>
          </a:p>
        </p:txBody>
      </p:sp>
      <p:sp>
        <p:nvSpPr>
          <p:cNvPr id="11" name="Slide Number Placeholder 10">
            <a:extLst>
              <a:ext uri="{FF2B5EF4-FFF2-40B4-BE49-F238E27FC236}">
                <a16:creationId xmlns:a16="http://schemas.microsoft.com/office/drawing/2014/main" id="{6FDEFB73-E47C-07B1-833F-288DD37CC7D7}"/>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7281762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and Picture Blue">
    <p:bg>
      <p:bgPr>
        <a:solidFill>
          <a:schemeClr val="accent3"/>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5EB32AC-0ABC-0E7B-294B-708C591BFA29}"/>
              </a:ext>
            </a:extLst>
          </p:cNvPr>
          <p:cNvSpPr>
            <a:spLocks noGrp="1"/>
          </p:cNvSpPr>
          <p:nvPr>
            <p:ph type="dt" sz="half" idx="14"/>
          </p:nvPr>
        </p:nvSpPr>
        <p:spPr/>
        <p:txBody>
          <a:bodyPr/>
          <a:lstStyle/>
          <a:p>
            <a:fld id="{3523783B-DD0F-4710-A1BA-5480E3CE4EE6}" type="datetime1">
              <a:rPr lang="fi-FI" smtClean="0"/>
              <a:t>18.4.2024</a:t>
            </a:fld>
            <a:endParaRPr lang="fi-FI"/>
          </a:p>
        </p:txBody>
      </p:sp>
      <p:sp>
        <p:nvSpPr>
          <p:cNvPr id="9" name="Footer Placeholder 8">
            <a:extLst>
              <a:ext uri="{FF2B5EF4-FFF2-40B4-BE49-F238E27FC236}">
                <a16:creationId xmlns:a16="http://schemas.microsoft.com/office/drawing/2014/main" id="{5E3C45FD-2DA7-21D3-D7EA-EDB8CC0DEDE0}"/>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EA7EF4F3-F356-D015-B51C-F58A2EFAFC65}"/>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8111945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and Picture Red">
    <p:bg>
      <p:bgPr>
        <a:solidFill>
          <a:schemeClr val="accent2"/>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DCD17003-12B8-DA47-F8E1-382B0F5AA96D}"/>
              </a:ext>
            </a:extLst>
          </p:cNvPr>
          <p:cNvSpPr>
            <a:spLocks noGrp="1"/>
          </p:cNvSpPr>
          <p:nvPr>
            <p:ph type="dt" sz="half" idx="14"/>
          </p:nvPr>
        </p:nvSpPr>
        <p:spPr/>
        <p:txBody>
          <a:bodyPr/>
          <a:lstStyle/>
          <a:p>
            <a:fld id="{7B1AB077-7286-4FF1-84B3-C1003786B57B}" type="datetime1">
              <a:rPr lang="fi-FI" smtClean="0"/>
              <a:t>18.4.2024</a:t>
            </a:fld>
            <a:endParaRPr lang="fi-FI"/>
          </a:p>
        </p:txBody>
      </p:sp>
      <p:sp>
        <p:nvSpPr>
          <p:cNvPr id="9" name="Footer Placeholder 8">
            <a:extLst>
              <a:ext uri="{FF2B5EF4-FFF2-40B4-BE49-F238E27FC236}">
                <a16:creationId xmlns:a16="http://schemas.microsoft.com/office/drawing/2014/main" id="{9D2F484C-0C8C-D0FD-09BC-0B16D6CA5709}"/>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CEF20DBE-D9A9-41D0-C209-1177231424EB}"/>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3770456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and Picture Yellow">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C2B3000-AED7-FFA7-06DD-1B8AF1D7EF5D}"/>
              </a:ext>
            </a:extLst>
          </p:cNvPr>
          <p:cNvSpPr>
            <a:spLocks noGrp="1"/>
          </p:cNvSpPr>
          <p:nvPr>
            <p:ph type="dt" sz="half" idx="14"/>
          </p:nvPr>
        </p:nvSpPr>
        <p:spPr/>
        <p:txBody>
          <a:bodyPr/>
          <a:lstStyle/>
          <a:p>
            <a:fld id="{FEA87482-3D8E-4882-AB23-A56E187BB32F}" type="datetime1">
              <a:rPr lang="fi-FI" smtClean="0"/>
              <a:t>18.4.2024</a:t>
            </a:fld>
            <a:endParaRPr lang="fi-FI"/>
          </a:p>
        </p:txBody>
      </p:sp>
      <p:sp>
        <p:nvSpPr>
          <p:cNvPr id="9" name="Footer Placeholder 8">
            <a:extLst>
              <a:ext uri="{FF2B5EF4-FFF2-40B4-BE49-F238E27FC236}">
                <a16:creationId xmlns:a16="http://schemas.microsoft.com/office/drawing/2014/main" id="{C4980F80-8A9D-A1A1-2592-73099A506595}"/>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621E2DBB-4A09-9204-F075-52D5356D843C}"/>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034088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and Picture 2 ">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8550C619-D2A1-26CD-F8DE-1F1FC0A0EB16}"/>
              </a:ext>
            </a:extLst>
          </p:cNvPr>
          <p:cNvSpPr>
            <a:spLocks noGrp="1"/>
          </p:cNvSpPr>
          <p:nvPr>
            <p:ph type="dt" sz="half" idx="15"/>
          </p:nvPr>
        </p:nvSpPr>
        <p:spPr/>
        <p:txBody>
          <a:bodyPr/>
          <a:lstStyle>
            <a:lvl1pPr>
              <a:defRPr>
                <a:solidFill>
                  <a:schemeClr val="bg1"/>
                </a:solidFill>
              </a:defRPr>
            </a:lvl1pPr>
          </a:lstStyle>
          <a:p>
            <a:fld id="{401C6DA5-7F61-474B-AC43-026E42EF5815}" type="datetime1">
              <a:rPr lang="fi-FI" smtClean="0"/>
              <a:t>18.4.2024</a:t>
            </a:fld>
            <a:endParaRPr lang="fi-FI"/>
          </a:p>
        </p:txBody>
      </p:sp>
      <p:sp>
        <p:nvSpPr>
          <p:cNvPr id="4" name="Footer Placeholder 3">
            <a:extLst>
              <a:ext uri="{FF2B5EF4-FFF2-40B4-BE49-F238E27FC236}">
                <a16:creationId xmlns:a16="http://schemas.microsoft.com/office/drawing/2014/main" id="{B7E340A2-ADB0-C4DB-BEC4-741C5D2BFA91}"/>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9F832BD1-9BBA-98CE-116F-05ABC6CBA930}"/>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100548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5FB5A0D6-BEDC-4AAA-93D6-DF051A908D07}" type="datetime1">
              <a:rPr lang="fi-FI" smtClean="0"/>
              <a:t>18.4.2024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65962725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and Picture 2 Blue">
    <p:bg>
      <p:bgPr>
        <a:solidFill>
          <a:schemeClr val="accent3"/>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1B2A142A-BF4E-5EF0-8055-D60384BD50E9}"/>
              </a:ext>
            </a:extLst>
          </p:cNvPr>
          <p:cNvSpPr>
            <a:spLocks noGrp="1"/>
          </p:cNvSpPr>
          <p:nvPr>
            <p:ph type="dt" sz="half" idx="15"/>
          </p:nvPr>
        </p:nvSpPr>
        <p:spPr/>
        <p:txBody>
          <a:bodyPr/>
          <a:lstStyle>
            <a:lvl1pPr>
              <a:defRPr>
                <a:solidFill>
                  <a:schemeClr val="bg1"/>
                </a:solidFill>
              </a:defRPr>
            </a:lvl1pPr>
          </a:lstStyle>
          <a:p>
            <a:fld id="{3492C395-50BE-4067-966F-BBD3DB69F6F1}" type="datetime1">
              <a:rPr lang="fi-FI" smtClean="0"/>
              <a:t>18.4.2024</a:t>
            </a:fld>
            <a:endParaRPr lang="fi-FI"/>
          </a:p>
        </p:txBody>
      </p:sp>
      <p:sp>
        <p:nvSpPr>
          <p:cNvPr id="4" name="Footer Placeholder 3">
            <a:extLst>
              <a:ext uri="{FF2B5EF4-FFF2-40B4-BE49-F238E27FC236}">
                <a16:creationId xmlns:a16="http://schemas.microsoft.com/office/drawing/2014/main" id="{3BF780F4-1A92-F147-469C-3F289BD99E64}"/>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696244F1-5AD7-1A82-FC48-D3C4AC0F7D18}"/>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1334302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and Picture 2 Red">
    <p:bg>
      <p:bgPr>
        <a:solidFill>
          <a:schemeClr val="accent2"/>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F2993854-8244-43E3-C637-3DC3E22EE8CD}"/>
              </a:ext>
            </a:extLst>
          </p:cNvPr>
          <p:cNvSpPr>
            <a:spLocks noGrp="1"/>
          </p:cNvSpPr>
          <p:nvPr>
            <p:ph type="dt" sz="half" idx="15"/>
          </p:nvPr>
        </p:nvSpPr>
        <p:spPr/>
        <p:txBody>
          <a:bodyPr/>
          <a:lstStyle>
            <a:lvl1pPr>
              <a:defRPr>
                <a:solidFill>
                  <a:schemeClr val="bg1"/>
                </a:solidFill>
              </a:defRPr>
            </a:lvl1pPr>
          </a:lstStyle>
          <a:p>
            <a:fld id="{753B29AF-7AEB-418F-9FB6-5C771EFBF7A8}" type="datetime1">
              <a:rPr lang="fi-FI" smtClean="0"/>
              <a:t>18.4.2024</a:t>
            </a:fld>
            <a:endParaRPr lang="fi-FI"/>
          </a:p>
        </p:txBody>
      </p:sp>
      <p:sp>
        <p:nvSpPr>
          <p:cNvPr id="4" name="Footer Placeholder 3">
            <a:extLst>
              <a:ext uri="{FF2B5EF4-FFF2-40B4-BE49-F238E27FC236}">
                <a16:creationId xmlns:a16="http://schemas.microsoft.com/office/drawing/2014/main" id="{716C7C5B-53CC-BAF2-FF29-BF8EBB2FDDB5}"/>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6B487434-97D5-2547-3523-2345F0919C58}"/>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807967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and Picture 2 Yellow">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2E59C5E6-3848-DD51-861F-156013956903}"/>
              </a:ext>
            </a:extLst>
          </p:cNvPr>
          <p:cNvSpPr>
            <a:spLocks noGrp="1"/>
          </p:cNvSpPr>
          <p:nvPr>
            <p:ph type="dt" sz="half" idx="15"/>
          </p:nvPr>
        </p:nvSpPr>
        <p:spPr/>
        <p:txBody>
          <a:bodyPr/>
          <a:lstStyle>
            <a:lvl1pPr>
              <a:defRPr>
                <a:solidFill>
                  <a:schemeClr val="bg1"/>
                </a:solidFill>
              </a:defRPr>
            </a:lvl1pPr>
          </a:lstStyle>
          <a:p>
            <a:fld id="{FED875B4-12A4-4E7C-A967-BE39110B5BD3}" type="datetime1">
              <a:rPr lang="fi-FI" smtClean="0"/>
              <a:t>18.4.2024</a:t>
            </a:fld>
            <a:endParaRPr lang="fi-FI"/>
          </a:p>
        </p:txBody>
      </p:sp>
      <p:sp>
        <p:nvSpPr>
          <p:cNvPr id="4" name="Footer Placeholder 3">
            <a:extLst>
              <a:ext uri="{FF2B5EF4-FFF2-40B4-BE49-F238E27FC236}">
                <a16:creationId xmlns:a16="http://schemas.microsoft.com/office/drawing/2014/main" id="{5CFDF37D-70A5-B3BF-17C8-24A668D69183}"/>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6443D1A9-B4DE-2DBA-6821-ED921573F159}"/>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2168152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and Picture 3 ">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bg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5130E494-A65E-1D78-DB63-3C5D959CBFE0}"/>
              </a:ext>
            </a:extLst>
          </p:cNvPr>
          <p:cNvSpPr>
            <a:spLocks noGrp="1"/>
          </p:cNvSpPr>
          <p:nvPr>
            <p:ph type="dt" sz="half" idx="15"/>
          </p:nvPr>
        </p:nvSpPr>
        <p:spPr/>
        <p:txBody>
          <a:bodyPr/>
          <a:lstStyle/>
          <a:p>
            <a:fld id="{6F2C208E-BFE5-4C7F-9FE0-F5C263B90072}" type="datetime1">
              <a:rPr lang="fi-FI" smtClean="0"/>
              <a:t>18.4.2024</a:t>
            </a:fld>
            <a:endParaRPr lang="fi-FI"/>
          </a:p>
        </p:txBody>
      </p:sp>
      <p:sp>
        <p:nvSpPr>
          <p:cNvPr id="10" name="Footer Placeholder 9">
            <a:extLst>
              <a:ext uri="{FF2B5EF4-FFF2-40B4-BE49-F238E27FC236}">
                <a16:creationId xmlns:a16="http://schemas.microsoft.com/office/drawing/2014/main" id="{97EEDB51-27D7-7F66-3869-56438094A3FB}"/>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9036D707-D9E0-5D34-60D5-E79DC6881585}"/>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758677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and Picture 3 Blue">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3"/>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767DC4F0-F8C6-06CD-A34E-EF0D5D3EF4FC}"/>
              </a:ext>
            </a:extLst>
          </p:cNvPr>
          <p:cNvSpPr>
            <a:spLocks noGrp="1"/>
          </p:cNvSpPr>
          <p:nvPr>
            <p:ph type="dt" sz="half" idx="15"/>
          </p:nvPr>
        </p:nvSpPr>
        <p:spPr/>
        <p:txBody>
          <a:bodyPr/>
          <a:lstStyle/>
          <a:p>
            <a:fld id="{409E609A-1AB3-4F6D-944B-59C5E6DF5A4F}" type="datetime1">
              <a:rPr lang="fi-FI" smtClean="0"/>
              <a:t>18.4.2024</a:t>
            </a:fld>
            <a:endParaRPr lang="fi-FI"/>
          </a:p>
        </p:txBody>
      </p:sp>
      <p:sp>
        <p:nvSpPr>
          <p:cNvPr id="10" name="Footer Placeholder 9">
            <a:extLst>
              <a:ext uri="{FF2B5EF4-FFF2-40B4-BE49-F238E27FC236}">
                <a16:creationId xmlns:a16="http://schemas.microsoft.com/office/drawing/2014/main" id="{8F46D1C0-3FD0-2362-C159-BEADDB3EF46D}"/>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06C20592-6442-81CE-E493-1241C6AC5FD1}"/>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3068722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Picture 3 Red">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2"/>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76E26E52-F01E-BC81-F222-7E4621B62777}"/>
              </a:ext>
            </a:extLst>
          </p:cNvPr>
          <p:cNvSpPr>
            <a:spLocks noGrp="1"/>
          </p:cNvSpPr>
          <p:nvPr>
            <p:ph type="dt" sz="half" idx="15"/>
          </p:nvPr>
        </p:nvSpPr>
        <p:spPr/>
        <p:txBody>
          <a:bodyPr/>
          <a:lstStyle/>
          <a:p>
            <a:fld id="{B0C44718-D510-4448-A541-0C722B037997}" type="datetime1">
              <a:rPr lang="fi-FI" smtClean="0"/>
              <a:t>18.4.2024</a:t>
            </a:fld>
            <a:endParaRPr lang="fi-FI"/>
          </a:p>
        </p:txBody>
      </p:sp>
      <p:sp>
        <p:nvSpPr>
          <p:cNvPr id="10" name="Footer Placeholder 9">
            <a:extLst>
              <a:ext uri="{FF2B5EF4-FFF2-40B4-BE49-F238E27FC236}">
                <a16:creationId xmlns:a16="http://schemas.microsoft.com/office/drawing/2014/main" id="{1C7057D4-C8D8-E41D-29C3-A43C0026CE89}"/>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B29318E7-B01A-6A00-49C8-15BE06F4491F}"/>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3872561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and Picture 3 Yellow">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47B89FBD-DF44-BB8B-9867-383C65A5BB24}"/>
              </a:ext>
            </a:extLst>
          </p:cNvPr>
          <p:cNvSpPr>
            <a:spLocks noGrp="1"/>
          </p:cNvSpPr>
          <p:nvPr>
            <p:ph type="dt" sz="half" idx="15"/>
          </p:nvPr>
        </p:nvSpPr>
        <p:spPr/>
        <p:txBody>
          <a:bodyPr/>
          <a:lstStyle/>
          <a:p>
            <a:fld id="{74F2E637-55F1-424E-850D-C7CF1DF9A8DF}" type="datetime1">
              <a:rPr lang="fi-FI" smtClean="0"/>
              <a:t>18.4.2024</a:t>
            </a:fld>
            <a:endParaRPr lang="fi-FI"/>
          </a:p>
        </p:txBody>
      </p:sp>
      <p:sp>
        <p:nvSpPr>
          <p:cNvPr id="10" name="Footer Placeholder 9">
            <a:extLst>
              <a:ext uri="{FF2B5EF4-FFF2-40B4-BE49-F238E27FC236}">
                <a16:creationId xmlns:a16="http://schemas.microsoft.com/office/drawing/2014/main" id="{379603E4-4E8F-7DE5-DBF4-3D80A204C03F}"/>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685C845B-33B8-3089-1820-F8375F1F31A3}"/>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8325841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Pictur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4" name="Text Placeholder 2">
            <a:extLst>
              <a:ext uri="{FF2B5EF4-FFF2-40B4-BE49-F238E27FC236}">
                <a16:creationId xmlns:a16="http://schemas.microsoft.com/office/drawing/2014/main" id="{3C31FA69-E208-B16D-749C-C889E904FF0C}"/>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endParaRPr lang="en-GB"/>
          </a:p>
        </p:txBody>
      </p:sp>
      <p:sp>
        <p:nvSpPr>
          <p:cNvPr id="3" name="Date Placeholder 2">
            <a:extLst>
              <a:ext uri="{FF2B5EF4-FFF2-40B4-BE49-F238E27FC236}">
                <a16:creationId xmlns:a16="http://schemas.microsoft.com/office/drawing/2014/main" id="{0CB1E97D-067B-6A56-E3C1-E0B0E8237E33}"/>
              </a:ext>
            </a:extLst>
          </p:cNvPr>
          <p:cNvSpPr>
            <a:spLocks noGrp="1"/>
          </p:cNvSpPr>
          <p:nvPr>
            <p:ph type="dt" sz="half" idx="20"/>
          </p:nvPr>
        </p:nvSpPr>
        <p:spPr/>
        <p:txBody>
          <a:bodyPr/>
          <a:lstStyle/>
          <a:p>
            <a:fld id="{61433BB3-799A-4858-9AE8-2D0BD859EE3B}" type="datetime1">
              <a:rPr lang="fi-FI" smtClean="0"/>
              <a:t>18.4.2024</a:t>
            </a:fld>
            <a:endParaRPr lang="fi-FI"/>
          </a:p>
        </p:txBody>
      </p:sp>
      <p:sp>
        <p:nvSpPr>
          <p:cNvPr id="9" name="Footer Placeholder 8">
            <a:extLst>
              <a:ext uri="{FF2B5EF4-FFF2-40B4-BE49-F238E27FC236}">
                <a16:creationId xmlns:a16="http://schemas.microsoft.com/office/drawing/2014/main" id="{9DD562FA-3522-5D86-6B5D-D46C31407CA8}"/>
              </a:ext>
            </a:extLst>
          </p:cNvPr>
          <p:cNvSpPr>
            <a:spLocks noGrp="1"/>
          </p:cNvSpPr>
          <p:nvPr>
            <p:ph type="ftr" sz="quarter" idx="21"/>
          </p:nvPr>
        </p:nvSpPr>
        <p:spPr/>
        <p:txBody>
          <a:bodyPr/>
          <a:lstStyle/>
          <a:p>
            <a:r>
              <a:rPr lang="fi-FI"/>
              <a:t>Presenter Name</a:t>
            </a:r>
          </a:p>
        </p:txBody>
      </p:sp>
      <p:sp>
        <p:nvSpPr>
          <p:cNvPr id="10" name="Slide Number Placeholder 9">
            <a:extLst>
              <a:ext uri="{FF2B5EF4-FFF2-40B4-BE49-F238E27FC236}">
                <a16:creationId xmlns:a16="http://schemas.microsoft.com/office/drawing/2014/main" id="{C035D3F8-519A-BD10-B212-14EA8C3C6B26}"/>
              </a:ext>
            </a:extLst>
          </p:cNvPr>
          <p:cNvSpPr>
            <a:spLocks noGrp="1"/>
          </p:cNvSpPr>
          <p:nvPr>
            <p:ph type="sldNum" sz="quarter" idx="22"/>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3093341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icture Nega">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4" name="Text Placeholder 2">
            <a:extLst>
              <a:ext uri="{FF2B5EF4-FFF2-40B4-BE49-F238E27FC236}">
                <a16:creationId xmlns:a16="http://schemas.microsoft.com/office/drawing/2014/main" id="{3C31FA69-E208-B16D-749C-C889E904FF0C}"/>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endParaRPr lang="en-GB"/>
          </a:p>
        </p:txBody>
      </p:sp>
      <p:sp>
        <p:nvSpPr>
          <p:cNvPr id="3" name="Date Placeholder 2">
            <a:extLst>
              <a:ext uri="{FF2B5EF4-FFF2-40B4-BE49-F238E27FC236}">
                <a16:creationId xmlns:a16="http://schemas.microsoft.com/office/drawing/2014/main" id="{9508E6FE-529C-6F82-E69C-32498ED04633}"/>
              </a:ext>
            </a:extLst>
          </p:cNvPr>
          <p:cNvSpPr>
            <a:spLocks noGrp="1"/>
          </p:cNvSpPr>
          <p:nvPr>
            <p:ph type="dt" sz="half" idx="20"/>
          </p:nvPr>
        </p:nvSpPr>
        <p:spPr/>
        <p:txBody>
          <a:bodyPr/>
          <a:lstStyle>
            <a:lvl1pPr>
              <a:defRPr>
                <a:solidFill>
                  <a:schemeClr val="bg1"/>
                </a:solidFill>
              </a:defRPr>
            </a:lvl1pPr>
          </a:lstStyle>
          <a:p>
            <a:fld id="{4CA5EB07-D21D-49B5-AE7A-016634FFB222}" type="datetime1">
              <a:rPr lang="fi-FI" smtClean="0"/>
              <a:t>18.4.2024</a:t>
            </a:fld>
            <a:endParaRPr lang="fi-FI"/>
          </a:p>
        </p:txBody>
      </p:sp>
      <p:sp>
        <p:nvSpPr>
          <p:cNvPr id="9" name="Footer Placeholder 8">
            <a:extLst>
              <a:ext uri="{FF2B5EF4-FFF2-40B4-BE49-F238E27FC236}">
                <a16:creationId xmlns:a16="http://schemas.microsoft.com/office/drawing/2014/main" id="{428CC8F0-0CF6-102F-F83A-926998C03342}"/>
              </a:ext>
            </a:extLst>
          </p:cNvPr>
          <p:cNvSpPr>
            <a:spLocks noGrp="1"/>
          </p:cNvSpPr>
          <p:nvPr>
            <p:ph type="ftr" sz="quarter" idx="21"/>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2A5F946C-BD14-D558-2FBC-9358BC12A7B5}"/>
              </a:ext>
            </a:extLst>
          </p:cNvPr>
          <p:cNvSpPr>
            <a:spLocks noGrp="1"/>
          </p:cNvSpPr>
          <p:nvPr>
            <p:ph type="sldNum" sz="quarter" idx="22"/>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2326105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62C049C-A29A-43EB-8A26-47DC3C4E28E5}"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2">
            <a:extLst>
              <a:ext uri="{FF2B5EF4-FFF2-40B4-BE49-F238E27FC236}">
                <a16:creationId xmlns:a16="http://schemas.microsoft.com/office/drawing/2014/main" id="{11E4B692-D8EE-2089-7427-A5399BE66F38}"/>
              </a:ext>
            </a:extLst>
          </p:cNvPr>
          <p:cNvSpPr>
            <a:spLocks noGrp="1"/>
          </p:cNvSpPr>
          <p:nvPr>
            <p:ph type="body" idx="14" hasCustomPrompt="1"/>
          </p:nvPr>
        </p:nvSpPr>
        <p:spPr>
          <a:xfrm>
            <a:off x="407988" y="1844674"/>
            <a:ext cx="2016119"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13" name="Text Placeholder 12">
            <a:extLst>
              <a:ext uri="{FF2B5EF4-FFF2-40B4-BE49-F238E27FC236}">
                <a16:creationId xmlns:a16="http://schemas.microsoft.com/office/drawing/2014/main" id="{7DFA5604-DFA9-5599-E5FB-95F12FB285D5}"/>
              </a:ext>
            </a:extLst>
          </p:cNvPr>
          <p:cNvSpPr>
            <a:spLocks noGrp="1"/>
          </p:cNvSpPr>
          <p:nvPr>
            <p:ph type="body" sz="quarter" idx="15"/>
          </p:nvPr>
        </p:nvSpPr>
        <p:spPr>
          <a:xfrm>
            <a:off x="40798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4" name="Text Placeholder 2">
            <a:extLst>
              <a:ext uri="{FF2B5EF4-FFF2-40B4-BE49-F238E27FC236}">
                <a16:creationId xmlns:a16="http://schemas.microsoft.com/office/drawing/2014/main" id="{3827A3A4-CC58-367B-E36F-7AC44E8EC4DB}"/>
              </a:ext>
            </a:extLst>
          </p:cNvPr>
          <p:cNvSpPr>
            <a:spLocks noGrp="1"/>
          </p:cNvSpPr>
          <p:nvPr>
            <p:ph type="body" idx="16" hasCustomPrompt="1"/>
          </p:nvPr>
        </p:nvSpPr>
        <p:spPr>
          <a:xfrm>
            <a:off x="2711607"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17" name="Text Placeholder 2">
            <a:extLst>
              <a:ext uri="{FF2B5EF4-FFF2-40B4-BE49-F238E27FC236}">
                <a16:creationId xmlns:a16="http://schemas.microsoft.com/office/drawing/2014/main" id="{B6A71658-2640-5820-00C0-A497E0475D02}"/>
              </a:ext>
            </a:extLst>
          </p:cNvPr>
          <p:cNvSpPr>
            <a:spLocks noGrp="1"/>
          </p:cNvSpPr>
          <p:nvPr>
            <p:ph type="body" idx="18" hasCustomPrompt="1"/>
          </p:nvPr>
        </p:nvSpPr>
        <p:spPr>
          <a:xfrm>
            <a:off x="5087880" y="1844674"/>
            <a:ext cx="2016738"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0" name="Text Placeholder 2">
            <a:extLst>
              <a:ext uri="{FF2B5EF4-FFF2-40B4-BE49-F238E27FC236}">
                <a16:creationId xmlns:a16="http://schemas.microsoft.com/office/drawing/2014/main" id="{E507729F-3FC3-227F-5A8B-85517FBB16B0}"/>
              </a:ext>
            </a:extLst>
          </p:cNvPr>
          <p:cNvSpPr>
            <a:spLocks noGrp="1"/>
          </p:cNvSpPr>
          <p:nvPr>
            <p:ph type="body" idx="20" hasCustomPrompt="1"/>
          </p:nvPr>
        </p:nvSpPr>
        <p:spPr>
          <a:xfrm>
            <a:off x="7392126"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2" name="Text Placeholder 2">
            <a:extLst>
              <a:ext uri="{FF2B5EF4-FFF2-40B4-BE49-F238E27FC236}">
                <a16:creationId xmlns:a16="http://schemas.microsoft.com/office/drawing/2014/main" id="{2B959ACE-C45A-F672-6EF3-2497A285A008}"/>
              </a:ext>
            </a:extLst>
          </p:cNvPr>
          <p:cNvSpPr>
            <a:spLocks noGrp="1"/>
          </p:cNvSpPr>
          <p:nvPr>
            <p:ph type="body" idx="22" hasCustomPrompt="1"/>
          </p:nvPr>
        </p:nvSpPr>
        <p:spPr>
          <a:xfrm>
            <a:off x="9768409" y="1844674"/>
            <a:ext cx="2016120"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6" name="Text Placeholder 12">
            <a:extLst>
              <a:ext uri="{FF2B5EF4-FFF2-40B4-BE49-F238E27FC236}">
                <a16:creationId xmlns:a16="http://schemas.microsoft.com/office/drawing/2014/main" id="{D9D79536-3D7F-7D6F-2BE3-5C618CB120D9}"/>
              </a:ext>
            </a:extLst>
          </p:cNvPr>
          <p:cNvSpPr>
            <a:spLocks noGrp="1"/>
          </p:cNvSpPr>
          <p:nvPr>
            <p:ph type="body" sz="quarter" idx="23"/>
          </p:nvPr>
        </p:nvSpPr>
        <p:spPr>
          <a:xfrm>
            <a:off x="271162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7" name="Text Placeholder 12">
            <a:extLst>
              <a:ext uri="{FF2B5EF4-FFF2-40B4-BE49-F238E27FC236}">
                <a16:creationId xmlns:a16="http://schemas.microsoft.com/office/drawing/2014/main" id="{E9B545D8-3555-6CE3-D8FD-D2E749B189FA}"/>
              </a:ext>
            </a:extLst>
          </p:cNvPr>
          <p:cNvSpPr>
            <a:spLocks noGrp="1"/>
          </p:cNvSpPr>
          <p:nvPr>
            <p:ph type="body" sz="quarter" idx="24"/>
          </p:nvPr>
        </p:nvSpPr>
        <p:spPr>
          <a:xfrm>
            <a:off x="508819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8" name="Text Placeholder 12">
            <a:extLst>
              <a:ext uri="{FF2B5EF4-FFF2-40B4-BE49-F238E27FC236}">
                <a16:creationId xmlns:a16="http://schemas.microsoft.com/office/drawing/2014/main" id="{6DB34C07-D845-0A71-7110-873D3E54FE62}"/>
              </a:ext>
            </a:extLst>
          </p:cNvPr>
          <p:cNvSpPr>
            <a:spLocks noGrp="1"/>
          </p:cNvSpPr>
          <p:nvPr>
            <p:ph type="body" sz="quarter" idx="25"/>
          </p:nvPr>
        </p:nvSpPr>
        <p:spPr>
          <a:xfrm>
            <a:off x="739214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9" name="Text Placeholder 12">
            <a:extLst>
              <a:ext uri="{FF2B5EF4-FFF2-40B4-BE49-F238E27FC236}">
                <a16:creationId xmlns:a16="http://schemas.microsoft.com/office/drawing/2014/main" id="{812168A2-46B4-55B8-F41F-994C00D2483C}"/>
              </a:ext>
            </a:extLst>
          </p:cNvPr>
          <p:cNvSpPr>
            <a:spLocks noGrp="1"/>
          </p:cNvSpPr>
          <p:nvPr>
            <p:ph type="body" sz="quarter" idx="26"/>
          </p:nvPr>
        </p:nvSpPr>
        <p:spPr>
          <a:xfrm>
            <a:off x="976902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Tree>
    <p:extLst>
      <p:ext uri="{BB962C8B-B14F-4D97-AF65-F5344CB8AC3E}">
        <p14:creationId xmlns:p14="http://schemas.microsoft.com/office/powerpoint/2010/main" val="1139570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CC-BY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902B713C-1AD0-4543-B2F4-1DAA3A1BAA6D}" type="datetime1">
              <a:rPr lang="fi-FI" smtClean="0"/>
              <a:t>18.4.2024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071664" y="6309320"/>
            <a:ext cx="7128792"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271696" y="6093296"/>
            <a:ext cx="1799968" cy="360040"/>
          </a:xfrm>
          <a:prstGeom prst="rect">
            <a:avLst/>
          </a:prstGeom>
          <a:noFill/>
        </p:spPr>
        <p:txBody>
          <a:bodyPr wrap="square" lIns="0" tIns="0" rIns="0" bIns="0" rtlCol="0" anchor="ctr" anchorCtr="0">
            <a:noAutofit/>
          </a:bodyPr>
          <a:lstStyle/>
          <a:p>
            <a:pPr algn="l"/>
            <a:r>
              <a:rPr lang="en-GB" sz="800">
                <a:solidFill>
                  <a:schemeClr val="tx1"/>
                </a:solidFill>
                <a:effectLst/>
              </a:rPr>
              <a:t>Content is available under</a:t>
            </a:r>
          </a:p>
          <a:p>
            <a:pPr algn="l"/>
            <a:r>
              <a:rPr lang="en-GB" sz="800">
                <a:solidFill>
                  <a:schemeClr val="tx1"/>
                </a:solidFill>
                <a:effectLst/>
              </a:rPr>
              <a:t>CC BY 4.0 unless otherwise stated</a:t>
            </a:r>
          </a:p>
        </p:txBody>
      </p:sp>
    </p:spTree>
    <p:extLst>
      <p:ext uri="{BB962C8B-B14F-4D97-AF65-F5344CB8AC3E}">
        <p14:creationId xmlns:p14="http://schemas.microsoft.com/office/powerpoint/2010/main" val="59652645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ces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13645728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27078355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cess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34021147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cess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18.4.2024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32343287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p>
            <a:fld id="{FC7F2E32-AC6D-4E1D-AAFC-F622DB4341FB}" type="datetime1">
              <a:rPr lang="fi-FI" smtClean="0"/>
              <a:t>18.4.2024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2907908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p>
            <a:fld id="{A0068737-2DCC-4A07-B2E6-FDF2FE7E23A5}" type="datetime1">
              <a:rPr lang="fi-FI" smtClean="0"/>
              <a:t>18.4.2024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9306898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lvl1pPr>
              <a:defRPr>
                <a:solidFill>
                  <a:schemeClr val="bg1"/>
                </a:solidFill>
              </a:defRPr>
            </a:lvl1pPr>
          </a:lstStyle>
          <a:p>
            <a:fld id="{33DF5E85-38DF-40B1-8C4F-C6EBA3C182B5}" type="datetime1">
              <a:rPr lang="fi-FI" smtClean="0"/>
              <a:t>18.4.2024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6" name="Freeform 5">
            <a:extLst>
              <a:ext uri="{FF2B5EF4-FFF2-40B4-BE49-F238E27FC236}">
                <a16:creationId xmlns:a16="http://schemas.microsoft.com/office/drawing/2014/main" id="{084BE95A-A922-2BF2-1E8C-87BF84158BE3}"/>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5444855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Blank Blac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lvl1pPr>
              <a:defRPr>
                <a:solidFill>
                  <a:schemeClr val="bg1"/>
                </a:solidFill>
              </a:defRPr>
            </a:lvl1pPr>
          </a:lstStyle>
          <a:p>
            <a:fld id="{C06E3AA7-1641-40F3-88B4-1F379B415E38}" type="datetime1">
              <a:rPr lang="fi-FI" smtClean="0"/>
              <a:t>18.4.2024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5" name="Freeform 5">
            <a:extLst>
              <a:ext uri="{FF2B5EF4-FFF2-40B4-BE49-F238E27FC236}">
                <a16:creationId xmlns:a16="http://schemas.microsoft.com/office/drawing/2014/main" id="{70EE8852-CD7C-BD4D-4DA0-21C63C2F15A6}"/>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8459337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hank you ">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97C8E3E2-A6A7-5047-7F76-5A852C28CC12}"/>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solidFill>
                  <a:schemeClr val="bg1"/>
                </a:solidFill>
                <a:latin typeface="+mj-lt"/>
              </a:rPr>
              <a:t>Thank you</a:t>
            </a:r>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lvl1pPr>
              <a:defRPr>
                <a:solidFill>
                  <a:schemeClr val="bg1"/>
                </a:solidFill>
              </a:defRPr>
            </a:lvl1pPr>
          </a:lstStyle>
          <a:p>
            <a:fld id="{CF3072A6-172D-4F72-AEE9-619749FA081C}" type="datetime1">
              <a:rPr lang="fi-FI" smtClean="0"/>
              <a:t>18.4.2024</a:t>
            </a:fld>
            <a:endParaRPr lang="fi-FI"/>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p:txBody>
          <a:bodyPr/>
          <a:lstStyle>
            <a:lvl1pPr>
              <a:defRPr>
                <a:solidFill>
                  <a:schemeClr val="bg1"/>
                </a:solidFill>
              </a:defRPr>
            </a:lvl1pPr>
          </a:lstStyle>
          <a:p>
            <a:r>
              <a:rPr lang="fi-FI"/>
              <a:t>Presenter Name</a:t>
            </a:r>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5" name="TextBox 4">
            <a:hlinkClick r:id="rId2"/>
            <a:extLst>
              <a:ext uri="{FF2B5EF4-FFF2-40B4-BE49-F238E27FC236}">
                <a16:creationId xmlns:a16="http://schemas.microsoft.com/office/drawing/2014/main" id="{165C98D3-985C-5D09-0F62-234BE3AB58C3}"/>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a:solidFill>
                  <a:schemeClr val="bg1"/>
                </a:solidFill>
              </a:rPr>
              <a:t>aalto.fi</a:t>
            </a:r>
          </a:p>
        </p:txBody>
      </p:sp>
      <p:cxnSp>
        <p:nvCxnSpPr>
          <p:cNvPr id="7" name="Straight Connector 6">
            <a:extLst>
              <a:ext uri="{FF2B5EF4-FFF2-40B4-BE49-F238E27FC236}">
                <a16:creationId xmlns:a16="http://schemas.microsoft.com/office/drawing/2014/main" id="{8CE981A1-63EF-5A62-16BF-911E556C4D71}"/>
              </a:ext>
            </a:extLst>
          </p:cNvPr>
          <p:cNvCxnSpPr>
            <a:cxnSpLocks/>
          </p:cNvCxnSpPr>
          <p:nvPr/>
        </p:nvCxnSpPr>
        <p:spPr>
          <a:xfrm>
            <a:off x="6448576" y="2004866"/>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96690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hank you Blue">
    <p:bg>
      <p:bgPr>
        <a:solidFill>
          <a:schemeClr val="accent3"/>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bg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lvl1pPr>
              <a:defRPr>
                <a:solidFill>
                  <a:schemeClr val="bg1"/>
                </a:solidFill>
              </a:defRPr>
            </a:lvl1pPr>
          </a:lstStyle>
          <a:p>
            <a:fld id="{04456940-D26A-438E-A708-80A4FC128A37}" type="datetime1">
              <a:rPr lang="fi-FI" smtClean="0"/>
              <a:pPr/>
              <a:t>18.4.2024</a:t>
            </a:fld>
            <a:endParaRPr lang="fi-FI"/>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p:txBody>
          <a:bodyPr/>
          <a:lstStyle>
            <a:lvl1pPr>
              <a:defRPr>
                <a:solidFill>
                  <a:schemeClr val="bg1"/>
                </a:solidFill>
              </a:defRPr>
            </a:lvl1pPr>
          </a:lstStyle>
          <a:p>
            <a:r>
              <a:rPr lang="fi-FI"/>
              <a:t>Presenter Name</a:t>
            </a:r>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TextBox 6">
            <a:extLst>
              <a:ext uri="{FF2B5EF4-FFF2-40B4-BE49-F238E27FC236}">
                <a16:creationId xmlns:a16="http://schemas.microsoft.com/office/drawing/2014/main" id="{93DFF82F-A665-CA7C-A4D9-281EBE1EA308}"/>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solidFill>
                  <a:schemeClr val="bg1"/>
                </a:solidFill>
                <a:latin typeface="+mj-lt"/>
              </a:rPr>
              <a:t>Thank you</a:t>
            </a:r>
          </a:p>
        </p:txBody>
      </p:sp>
      <p:sp>
        <p:nvSpPr>
          <p:cNvPr id="8" name="TextBox 7">
            <a:hlinkClick r:id="rId2"/>
            <a:extLst>
              <a:ext uri="{FF2B5EF4-FFF2-40B4-BE49-F238E27FC236}">
                <a16:creationId xmlns:a16="http://schemas.microsoft.com/office/drawing/2014/main" id="{F9F35130-809C-54C5-7E28-08465B7283F3}"/>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dirty="0" err="1">
                <a:solidFill>
                  <a:schemeClr val="bg1"/>
                </a:solidFill>
              </a:rPr>
              <a:t>aalto.fi</a:t>
            </a:r>
            <a:endParaRPr lang="en-GB" sz="3200" dirty="0">
              <a:solidFill>
                <a:schemeClr val="bg1"/>
              </a:solidFill>
            </a:endParaRPr>
          </a:p>
        </p:txBody>
      </p:sp>
      <p:cxnSp>
        <p:nvCxnSpPr>
          <p:cNvPr id="9" name="Straight Connector 8">
            <a:extLst>
              <a:ext uri="{FF2B5EF4-FFF2-40B4-BE49-F238E27FC236}">
                <a16:creationId xmlns:a16="http://schemas.microsoft.com/office/drawing/2014/main" id="{F4389D5A-AB42-9199-44CF-9CEEAE533454}"/>
              </a:ext>
            </a:extLst>
          </p:cNvPr>
          <p:cNvCxnSpPr>
            <a:cxnSpLocks/>
          </p:cNvCxnSpPr>
          <p:nvPr/>
        </p:nvCxnSpPr>
        <p:spPr>
          <a:xfrm>
            <a:off x="6448576" y="2004866"/>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4320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CC-BY-NC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076B19FD-5263-4847-829D-96E8D0C809E5}" type="datetime1">
              <a:rPr lang="fi-FI" smtClean="0"/>
              <a:t>18.4.2024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a:solidFill>
                  <a:schemeClr val="tx1"/>
                </a:solidFill>
                <a:effectLst/>
              </a:rPr>
              <a:t>Content is available under</a:t>
            </a:r>
          </a:p>
          <a:p>
            <a:pPr algn="l"/>
            <a:r>
              <a:rPr lang="en-US" sz="800">
                <a:solidFill>
                  <a:schemeClr val="tx1"/>
                </a:solidFill>
                <a:effectLst/>
              </a:rPr>
              <a:t>CC BY-NC 4.0 unless otherwise stated</a:t>
            </a:r>
            <a:endParaRPr lang="en-GB" sz="800">
              <a:solidFill>
                <a:schemeClr val="tx1"/>
              </a:solidFill>
              <a:effectLst/>
            </a:endParaRPr>
          </a:p>
        </p:txBody>
      </p:sp>
      <p:pic>
        <p:nvPicPr>
          <p:cNvPr id="4" name="Picture 3" descr="Icon&#10;&#10;Description automatically generated">
            <a:hlinkClick r:id="rId2"/>
            <a:extLst>
              <a:ext uri="{FF2B5EF4-FFF2-40B4-BE49-F238E27FC236}">
                <a16:creationId xmlns:a16="http://schemas.microsoft.com/office/drawing/2014/main" id="{746A0EE7-1655-B8BB-A7A6-5A671F5AC352}"/>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504" y="6093296"/>
            <a:ext cx="360000" cy="360000"/>
          </a:xfrm>
          <a:prstGeom prst="rect">
            <a:avLst/>
          </a:prstGeom>
        </p:spPr>
      </p:pic>
    </p:spTree>
    <p:extLst>
      <p:ext uri="{BB962C8B-B14F-4D97-AF65-F5344CB8AC3E}">
        <p14:creationId xmlns:p14="http://schemas.microsoft.com/office/powerpoint/2010/main" val="132329590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hank you Red">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5A44BCDF-D62A-8FD1-A853-63A6E329245A}"/>
              </a:ext>
            </a:extLst>
          </p:cNvPr>
          <p:cNvSpPr>
            <a:spLocks noGrp="1"/>
          </p:cNvSpPr>
          <p:nvPr>
            <p:ph type="dt" sz="half" idx="14"/>
          </p:nvPr>
        </p:nvSpPr>
        <p:spPr/>
        <p:txBody>
          <a:bodyPr/>
          <a:lstStyle/>
          <a:p>
            <a:fld id="{309A3D73-7FCE-4497-AAF2-0519C7E9A249}" type="datetime1">
              <a:rPr lang="fi-FI" smtClean="0"/>
              <a:t>18.4.2024</a:t>
            </a:fld>
            <a:endParaRPr lang="fi-FI"/>
          </a:p>
        </p:txBody>
      </p:sp>
      <p:sp>
        <p:nvSpPr>
          <p:cNvPr id="3" name="Footer Placeholder 2">
            <a:extLst>
              <a:ext uri="{FF2B5EF4-FFF2-40B4-BE49-F238E27FC236}">
                <a16:creationId xmlns:a16="http://schemas.microsoft.com/office/drawing/2014/main" id="{B6EB009C-F38A-C91A-9FEF-AECF89D47A63}"/>
              </a:ext>
            </a:extLst>
          </p:cNvPr>
          <p:cNvSpPr>
            <a:spLocks noGrp="1"/>
          </p:cNvSpPr>
          <p:nvPr>
            <p:ph type="ftr" sz="quarter" idx="15"/>
          </p:nvPr>
        </p:nvSpPr>
        <p:spPr/>
        <p:txBody>
          <a:bodyPr/>
          <a:lstStyle/>
          <a:p>
            <a:r>
              <a:rPr lang="fi-FI"/>
              <a:t>Presenter Name</a:t>
            </a:r>
          </a:p>
        </p:txBody>
      </p:sp>
      <p:sp>
        <p:nvSpPr>
          <p:cNvPr id="4" name="Slide Number Placeholder 3">
            <a:extLst>
              <a:ext uri="{FF2B5EF4-FFF2-40B4-BE49-F238E27FC236}">
                <a16:creationId xmlns:a16="http://schemas.microsoft.com/office/drawing/2014/main" id="{C8CB65B9-41BC-781D-107D-C5A99B2C7D5E}"/>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7" name="TextBox 6">
            <a:extLst>
              <a:ext uri="{FF2B5EF4-FFF2-40B4-BE49-F238E27FC236}">
                <a16:creationId xmlns:a16="http://schemas.microsoft.com/office/drawing/2014/main" id="{59C85133-50DB-CAA4-935B-5BFB0E1B21AB}"/>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a:latin typeface="+mj-lt"/>
              </a:rPr>
              <a:t>Kiitos</a:t>
            </a:r>
          </a:p>
        </p:txBody>
      </p:sp>
      <p:sp>
        <p:nvSpPr>
          <p:cNvPr id="8" name="TextBox 7">
            <a:hlinkClick r:id="rId2"/>
            <a:extLst>
              <a:ext uri="{FF2B5EF4-FFF2-40B4-BE49-F238E27FC236}">
                <a16:creationId xmlns:a16="http://schemas.microsoft.com/office/drawing/2014/main" id="{7F46B658-9D7D-6338-006D-3915FC261FA2}"/>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a:t>aalto.fi</a:t>
            </a:r>
          </a:p>
        </p:txBody>
      </p:sp>
      <p:cxnSp>
        <p:nvCxnSpPr>
          <p:cNvPr id="9" name="Straight Connector 8">
            <a:extLst>
              <a:ext uri="{FF2B5EF4-FFF2-40B4-BE49-F238E27FC236}">
                <a16:creationId xmlns:a16="http://schemas.microsoft.com/office/drawing/2014/main" id="{526E9EB7-2C97-21BD-728D-4E129DB8FD35}"/>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00431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hank you Yellow">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2F31311B-B039-888D-706C-C02FE1F80175}"/>
              </a:ext>
            </a:extLst>
          </p:cNvPr>
          <p:cNvSpPr>
            <a:spLocks noGrp="1"/>
          </p:cNvSpPr>
          <p:nvPr>
            <p:ph type="dt" sz="half" idx="14"/>
          </p:nvPr>
        </p:nvSpPr>
        <p:spPr/>
        <p:txBody>
          <a:bodyPr/>
          <a:lstStyle/>
          <a:p>
            <a:fld id="{034DC400-4E91-41DC-9D74-8977BA3EFFC1}" type="datetime1">
              <a:rPr lang="fi-FI" smtClean="0"/>
              <a:t>18.4.2024</a:t>
            </a:fld>
            <a:endParaRPr lang="fi-FI"/>
          </a:p>
        </p:txBody>
      </p:sp>
      <p:sp>
        <p:nvSpPr>
          <p:cNvPr id="3" name="Footer Placeholder 2">
            <a:extLst>
              <a:ext uri="{FF2B5EF4-FFF2-40B4-BE49-F238E27FC236}">
                <a16:creationId xmlns:a16="http://schemas.microsoft.com/office/drawing/2014/main" id="{17D5BFD0-08BF-877C-6A1F-C5951A8D2152}"/>
              </a:ext>
            </a:extLst>
          </p:cNvPr>
          <p:cNvSpPr>
            <a:spLocks noGrp="1"/>
          </p:cNvSpPr>
          <p:nvPr>
            <p:ph type="ftr" sz="quarter" idx="15"/>
          </p:nvPr>
        </p:nvSpPr>
        <p:spPr/>
        <p:txBody>
          <a:bodyPr/>
          <a:lstStyle/>
          <a:p>
            <a:r>
              <a:rPr lang="fi-FI"/>
              <a:t>Presenter Name</a:t>
            </a:r>
          </a:p>
        </p:txBody>
      </p:sp>
      <p:sp>
        <p:nvSpPr>
          <p:cNvPr id="4" name="Slide Number Placeholder 3">
            <a:extLst>
              <a:ext uri="{FF2B5EF4-FFF2-40B4-BE49-F238E27FC236}">
                <a16:creationId xmlns:a16="http://schemas.microsoft.com/office/drawing/2014/main" id="{22ED29A7-39F7-6678-ED5C-1BFC1DE83DE3}"/>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7" name="TextBox 6">
            <a:extLst>
              <a:ext uri="{FF2B5EF4-FFF2-40B4-BE49-F238E27FC236}">
                <a16:creationId xmlns:a16="http://schemas.microsoft.com/office/drawing/2014/main" id="{A2C0BA38-FC88-57DB-9D5F-17BBFA1AD9C4}"/>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a:latin typeface="+mj-lt"/>
              </a:rPr>
              <a:t>Kiitos</a:t>
            </a:r>
          </a:p>
        </p:txBody>
      </p:sp>
      <p:sp>
        <p:nvSpPr>
          <p:cNvPr id="8" name="TextBox 7">
            <a:hlinkClick r:id="rId2"/>
            <a:extLst>
              <a:ext uri="{FF2B5EF4-FFF2-40B4-BE49-F238E27FC236}">
                <a16:creationId xmlns:a16="http://schemas.microsoft.com/office/drawing/2014/main" id="{ED4DAA49-5117-79E7-369F-3E00EDCAAED8}"/>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a:t>aalto.fi</a:t>
            </a:r>
          </a:p>
        </p:txBody>
      </p:sp>
      <p:cxnSp>
        <p:nvCxnSpPr>
          <p:cNvPr id="9" name="Straight Connector 8">
            <a:extLst>
              <a:ext uri="{FF2B5EF4-FFF2-40B4-BE49-F238E27FC236}">
                <a16:creationId xmlns:a16="http://schemas.microsoft.com/office/drawing/2014/main" id="{83DCA95A-EFB3-A3D7-88E6-2D13DAC91375}"/>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5079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CC-BY-SA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ED220343-EADA-4887-AA02-2378265A9CF0}" type="datetime1">
              <a:rPr lang="fi-FI" smtClean="0"/>
              <a:t>18.4.2024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a:solidFill>
                  <a:schemeClr val="tx1"/>
                </a:solidFill>
                <a:effectLst/>
              </a:rPr>
              <a:t>Content is available under</a:t>
            </a:r>
          </a:p>
          <a:p>
            <a:pPr algn="l"/>
            <a:r>
              <a:rPr lang="en-US" sz="800">
                <a:solidFill>
                  <a:schemeClr val="tx1"/>
                </a:solidFill>
                <a:effectLst/>
              </a:rPr>
              <a:t>CC BY-SA 4.0 unless otherwise stated</a:t>
            </a:r>
            <a:endParaRPr lang="en-GB" sz="800">
              <a:solidFill>
                <a:schemeClr val="tx1"/>
              </a:solidFill>
              <a:effectLst/>
            </a:endParaRPr>
          </a:p>
        </p:txBody>
      </p:sp>
      <p:pic>
        <p:nvPicPr>
          <p:cNvPr id="6" name="Picture 5" descr="Icon&#10;&#10;Description automatically generated">
            <a:hlinkClick r:id="rId2"/>
            <a:extLst>
              <a:ext uri="{FF2B5EF4-FFF2-40B4-BE49-F238E27FC236}">
                <a16:creationId xmlns:a16="http://schemas.microsoft.com/office/drawing/2014/main" id="{FC0491D6-8735-CD8F-1C61-5F39FCFAC6E9}"/>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464" y="6093296"/>
            <a:ext cx="360000" cy="360000"/>
          </a:xfrm>
          <a:prstGeom prst="rect">
            <a:avLst/>
          </a:prstGeom>
        </p:spPr>
      </p:pic>
    </p:spTree>
    <p:extLst>
      <p:ext uri="{BB962C8B-B14F-4D97-AF65-F5344CB8AC3E}">
        <p14:creationId xmlns:p14="http://schemas.microsoft.com/office/powerpoint/2010/main" val="286308914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icture Red">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spcBef>
                <a:spcPts val="0"/>
              </a:spcBef>
              <a:defRPr lang="en-US" sz="1200" dirty="0"/>
            </a:lvl1pPr>
          </a:lstStyle>
          <a:p>
            <a:pPr marR="0" lvl="0" fontAlgn="auto">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3A70D3C-0CC8-FE4E-F52B-53CE8B81A6CF}"/>
              </a:ext>
            </a:extLst>
          </p:cNvPr>
          <p:cNvSpPr>
            <a:spLocks noGrp="1"/>
          </p:cNvSpPr>
          <p:nvPr>
            <p:ph type="dt" sz="half" idx="14"/>
          </p:nvPr>
        </p:nvSpPr>
        <p:spPr/>
        <p:txBody>
          <a:bodyPr/>
          <a:lstStyle/>
          <a:p>
            <a:fld id="{1F57A8D1-3024-4CCC-B02B-A596260BDB54}" type="datetime1">
              <a:rPr lang="fi-FI" smtClean="0"/>
              <a:t>18.4.2024</a:t>
            </a:fld>
            <a:endParaRPr lang="fi-FI"/>
          </a:p>
        </p:txBody>
      </p:sp>
      <p:sp>
        <p:nvSpPr>
          <p:cNvPr id="5" name="Footer Placeholder 4">
            <a:extLst>
              <a:ext uri="{FF2B5EF4-FFF2-40B4-BE49-F238E27FC236}">
                <a16:creationId xmlns:a16="http://schemas.microsoft.com/office/drawing/2014/main" id="{6435823F-DD19-8F3B-CB31-DC7AB7F7DD25}"/>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97CA50C0-8868-D9E3-6151-7FEB6CA03A3F}"/>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395761810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1.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3.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1.png"/><Relationship Id="rId2" Type="http://schemas.openxmlformats.org/officeDocument/2006/relationships/slideLayout" Target="../slideLayouts/slideLayout45.xml"/><Relationship Id="rId16" Type="http://schemas.openxmlformats.org/officeDocument/2006/relationships/theme" Target="../theme/theme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1.png"/><Relationship Id="rId5" Type="http://schemas.openxmlformats.org/officeDocument/2006/relationships/slideLayout" Target="../slideLayouts/slideLayout63.xml"/><Relationship Id="rId10" Type="http://schemas.openxmlformats.org/officeDocument/2006/relationships/theme" Target="../theme/theme5.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F88ACE25-8CC0-47FA-B38B-83BD3BBFB23F}"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29922"/>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4068" r:id="rId7"/>
    <p:sldLayoutId id="2147484069"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77610C63-FE48-4BD4-9F9F-EF32A1826A61}"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3417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8CFD9232-3719-4F9E-8007-2DCF972A3CA4}"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709803"/>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27506E4C-B9FC-44D0-B2BA-36EF67BC6E74}"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9527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0221E6FC-591F-41D3-8866-CA3BC60199CE}"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623492"/>
      </p:ext>
    </p:extLst>
  </p:cSld>
  <p:clrMap bg1="lt1" tx1="dk1" bg2="lt2" tx2="dk2" accent1="accent1" accent2="accent2" accent3="accent3" accent4="accent4" accent5="accent5" accent6="accent6" hlink="hlink" folHlink="folHlink"/>
  <p:sldLayoutIdLst>
    <p:sldLayoutId id="2147484044" r:id="rId1"/>
    <p:sldLayoutId id="2147484071" r:id="rId2"/>
    <p:sldLayoutId id="2147484072" r:id="rId3"/>
    <p:sldLayoutId id="2147484073" r:id="rId4"/>
    <p:sldLayoutId id="2147484074" r:id="rId5"/>
    <p:sldLayoutId id="2147484064" r:id="rId6"/>
    <p:sldLayoutId id="2147484065" r:id="rId7"/>
    <p:sldLayoutId id="2147484066" r:id="rId8"/>
    <p:sldLayoutId id="2147484067" r:id="rId9"/>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D7C2292C-5C74-45EE-A0FE-7902D9C4C12B}" type="datetime1">
              <a:rPr lang="fi-FI" smtClean="0"/>
              <a:t>18.4.2024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130185"/>
      </p:ext>
    </p:extLst>
  </p:cSld>
  <p:clrMap bg1="lt1" tx1="dk1" bg2="lt2" tx2="dk2" accent1="accent1" accent2="accent2" accent3="accent3" accent4="accent4" accent5="accent5" accent6="accent6" hlink="hlink" folHlink="folHlink"/>
  <p:sldLayoutIdLst>
    <p:sldLayoutId id="2147484070" r:id="rId1"/>
    <p:sldLayoutId id="2147483888" r:id="rId2"/>
    <p:sldLayoutId id="2147483889" r:id="rId3"/>
    <p:sldLayoutId id="2147483890" r:id="rId4"/>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s://en.wikipedia.org/wiki/Water_scarcity_in_Afric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89A6-7120-2588-B372-B4E9E66F1835}"/>
              </a:ext>
            </a:extLst>
          </p:cNvPr>
          <p:cNvSpPr>
            <a:spLocks noGrp="1"/>
          </p:cNvSpPr>
          <p:nvPr>
            <p:ph type="ctrTitle"/>
          </p:nvPr>
        </p:nvSpPr>
        <p:spPr>
          <a:xfrm>
            <a:off x="407988" y="2444115"/>
            <a:ext cx="10132550" cy="984885"/>
          </a:xfrm>
        </p:spPr>
        <p:txBody>
          <a:bodyPr/>
          <a:lstStyle/>
          <a:p>
            <a:r>
              <a:rPr lang="en-GB" dirty="0"/>
              <a:t>Main causes of mortality in children under 5 years old</a:t>
            </a:r>
            <a:endParaRPr lang="en-FI" dirty="0"/>
          </a:p>
        </p:txBody>
      </p:sp>
      <p:sp>
        <p:nvSpPr>
          <p:cNvPr id="3" name="Subtitle 2">
            <a:extLst>
              <a:ext uri="{FF2B5EF4-FFF2-40B4-BE49-F238E27FC236}">
                <a16:creationId xmlns:a16="http://schemas.microsoft.com/office/drawing/2014/main" id="{9B09AC22-B505-55BD-1066-8B2164DAC98F}"/>
              </a:ext>
            </a:extLst>
          </p:cNvPr>
          <p:cNvSpPr>
            <a:spLocks noGrp="1"/>
          </p:cNvSpPr>
          <p:nvPr>
            <p:ph type="subTitle" idx="1"/>
          </p:nvPr>
        </p:nvSpPr>
        <p:spPr>
          <a:xfrm>
            <a:off x="407988" y="3429000"/>
            <a:ext cx="9792468" cy="369332"/>
          </a:xfrm>
        </p:spPr>
        <p:txBody>
          <a:bodyPr/>
          <a:lstStyle/>
          <a:p>
            <a:r>
              <a:rPr lang="en-FI" sz="2400" dirty="0"/>
              <a:t>Investigation of the toughest health-related challenges</a:t>
            </a:r>
          </a:p>
        </p:txBody>
      </p:sp>
      <p:sp>
        <p:nvSpPr>
          <p:cNvPr id="6" name="Slide Number Placeholder 5">
            <a:extLst>
              <a:ext uri="{FF2B5EF4-FFF2-40B4-BE49-F238E27FC236}">
                <a16:creationId xmlns:a16="http://schemas.microsoft.com/office/drawing/2014/main" id="{8FE7E737-BA7A-7C74-3CF3-E987D46A698F}"/>
              </a:ext>
            </a:extLst>
          </p:cNvPr>
          <p:cNvSpPr>
            <a:spLocks noGrp="1"/>
          </p:cNvSpPr>
          <p:nvPr>
            <p:ph type="sldNum" sz="quarter" idx="12"/>
          </p:nvPr>
        </p:nvSpPr>
        <p:spPr/>
        <p:txBody>
          <a:bodyPr/>
          <a:lstStyle/>
          <a:p>
            <a:fld id="{D701140D-C14F-41CA-99FC-0EF83E8DA40A}" type="slidenum">
              <a:rPr lang="fi-FI" sz="1800" smtClean="0"/>
              <a:pPr/>
              <a:t>1</a:t>
            </a:fld>
            <a:endParaRPr lang="fi-FI" sz="1800"/>
          </a:p>
        </p:txBody>
      </p:sp>
      <p:sp>
        <p:nvSpPr>
          <p:cNvPr id="7" name="Date Placeholder 4">
            <a:extLst>
              <a:ext uri="{FF2B5EF4-FFF2-40B4-BE49-F238E27FC236}">
                <a16:creationId xmlns:a16="http://schemas.microsoft.com/office/drawing/2014/main" id="{06451FCC-5547-BE22-5FD1-72096D899D15}"/>
              </a:ext>
            </a:extLst>
          </p:cNvPr>
          <p:cNvSpPr>
            <a:spLocks noGrp="1"/>
          </p:cNvSpPr>
          <p:nvPr>
            <p:ph type="dt" sz="half" idx="10"/>
          </p:nvPr>
        </p:nvSpPr>
        <p:spPr>
          <a:xfrm>
            <a:off x="9404997" y="6309320"/>
            <a:ext cx="1730119" cy="143867"/>
          </a:xfrm>
        </p:spPr>
        <p:txBody>
          <a:bodyPr/>
          <a:lstStyle/>
          <a:p>
            <a:r>
              <a:rPr lang="fi-FI" sz="2000" dirty="0" err="1"/>
              <a:t>April</a:t>
            </a:r>
            <a:r>
              <a:rPr lang="fi-FI" sz="2000" dirty="0"/>
              <a:t> 2024</a:t>
            </a:r>
          </a:p>
        </p:txBody>
      </p:sp>
      <p:sp>
        <p:nvSpPr>
          <p:cNvPr id="8" name="Footer Placeholder 5">
            <a:extLst>
              <a:ext uri="{FF2B5EF4-FFF2-40B4-BE49-F238E27FC236}">
                <a16:creationId xmlns:a16="http://schemas.microsoft.com/office/drawing/2014/main" id="{727A4407-8ED2-33B6-635B-241C449B564B}"/>
              </a:ext>
            </a:extLst>
          </p:cNvPr>
          <p:cNvSpPr>
            <a:spLocks noGrp="1"/>
          </p:cNvSpPr>
          <p:nvPr>
            <p:ph type="ftr" sz="quarter" idx="11"/>
          </p:nvPr>
        </p:nvSpPr>
        <p:spPr>
          <a:xfrm>
            <a:off x="476005" y="6309318"/>
            <a:ext cx="8928992" cy="143869"/>
          </a:xfrm>
        </p:spPr>
        <p:txBody>
          <a:bodyPr/>
          <a:lstStyle/>
          <a:p>
            <a:r>
              <a:rPr lang="fi-FI" sz="2000" dirty="0"/>
              <a:t>Group X</a:t>
            </a:r>
          </a:p>
        </p:txBody>
      </p:sp>
    </p:spTree>
    <p:extLst>
      <p:ext uri="{BB962C8B-B14F-4D97-AF65-F5344CB8AC3E}">
        <p14:creationId xmlns:p14="http://schemas.microsoft.com/office/powerpoint/2010/main" val="320604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AEEE62-8740-E679-B48E-DBB9A1DB68FA}"/>
              </a:ext>
            </a:extLst>
          </p:cNvPr>
          <p:cNvSpPr>
            <a:spLocks noGrp="1"/>
          </p:cNvSpPr>
          <p:nvPr>
            <p:ph type="sldNum" sz="quarter" idx="16"/>
          </p:nvPr>
        </p:nvSpPr>
        <p:spPr>
          <a:xfrm>
            <a:off x="11435042" y="6439382"/>
            <a:ext cx="431428" cy="143869"/>
          </a:xfrm>
        </p:spPr>
        <p:txBody>
          <a:bodyPr/>
          <a:lstStyle/>
          <a:p>
            <a:fld id="{D701140D-C14F-41CA-99FC-0EF83E8DA40A}" type="slidenum">
              <a:rPr lang="fi-FI" sz="1800" smtClean="0"/>
              <a:pPr/>
              <a:t>10</a:t>
            </a:fld>
            <a:endParaRPr lang="fi-FI" sz="1800"/>
          </a:p>
        </p:txBody>
      </p:sp>
      <p:sp>
        <p:nvSpPr>
          <p:cNvPr id="5" name="Date Placeholder 4">
            <a:extLst>
              <a:ext uri="{FF2B5EF4-FFF2-40B4-BE49-F238E27FC236}">
                <a16:creationId xmlns:a16="http://schemas.microsoft.com/office/drawing/2014/main" id="{9CEE125D-BD91-30DC-ED02-1CBDFB4DD40A}"/>
              </a:ext>
            </a:extLst>
          </p:cNvPr>
          <p:cNvSpPr txBox="1">
            <a:spLocks/>
          </p:cNvSpPr>
          <p:nvPr/>
        </p:nvSpPr>
        <p:spPr>
          <a:xfrm>
            <a:off x="9404997" y="6309320"/>
            <a:ext cx="1730119" cy="143867"/>
          </a:xfrm>
          <a:prstGeom prst="rect">
            <a:avLst/>
          </a:prstGeom>
        </p:spPr>
        <p:txBody>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i-FI" sz="2000">
                <a:solidFill>
                  <a:schemeClr val="bg1"/>
                </a:solidFill>
              </a:rPr>
              <a:t>April 2024</a:t>
            </a:r>
            <a:endParaRPr lang="fi-FI" sz="2000" dirty="0">
              <a:solidFill>
                <a:schemeClr val="bg1"/>
              </a:solidFill>
            </a:endParaRPr>
          </a:p>
        </p:txBody>
      </p:sp>
      <p:sp>
        <p:nvSpPr>
          <p:cNvPr id="6" name="Footer Placeholder 5">
            <a:extLst>
              <a:ext uri="{FF2B5EF4-FFF2-40B4-BE49-F238E27FC236}">
                <a16:creationId xmlns:a16="http://schemas.microsoft.com/office/drawing/2014/main" id="{607001E2-A6B3-380E-EAE3-3C8D5BFAA9C4}"/>
              </a:ext>
            </a:extLst>
          </p:cNvPr>
          <p:cNvSpPr txBox="1">
            <a:spLocks/>
          </p:cNvSpPr>
          <p:nvPr/>
        </p:nvSpPr>
        <p:spPr>
          <a:xfrm>
            <a:off x="7589186" y="6309318"/>
            <a:ext cx="1300171" cy="403998"/>
          </a:xfrm>
          <a:prstGeom prst="rect">
            <a:avLst/>
          </a:prstGeom>
        </p:spPr>
        <p:txBody>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i-FI" sz="2000">
                <a:solidFill>
                  <a:schemeClr val="bg1"/>
                </a:solidFill>
              </a:rPr>
              <a:t>Group X</a:t>
            </a:r>
            <a:endParaRPr lang="fi-FI" sz="2000" dirty="0">
              <a:solidFill>
                <a:schemeClr val="bg1"/>
              </a:solidFill>
            </a:endParaRPr>
          </a:p>
        </p:txBody>
      </p:sp>
    </p:spTree>
    <p:extLst>
      <p:ext uri="{BB962C8B-B14F-4D97-AF65-F5344CB8AC3E}">
        <p14:creationId xmlns:p14="http://schemas.microsoft.com/office/powerpoint/2010/main" val="46499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D2CF-EFD2-77C2-C460-28EA3713DD55}"/>
              </a:ext>
            </a:extLst>
          </p:cNvPr>
          <p:cNvSpPr>
            <a:spLocks noGrp="1"/>
          </p:cNvSpPr>
          <p:nvPr>
            <p:ph type="title"/>
          </p:nvPr>
        </p:nvSpPr>
        <p:spPr/>
        <p:txBody>
          <a:bodyPr/>
          <a:lstStyle/>
          <a:p>
            <a:r>
              <a:rPr lang="en-FI" dirty="0"/>
              <a:t>Contributors</a:t>
            </a:r>
            <a:endParaRPr lang="en-FI" sz="2000" b="0" dirty="0"/>
          </a:p>
        </p:txBody>
      </p:sp>
      <p:graphicFrame>
        <p:nvGraphicFramePr>
          <p:cNvPr id="9" name="Content Placeholder 8">
            <a:extLst>
              <a:ext uri="{FF2B5EF4-FFF2-40B4-BE49-F238E27FC236}">
                <a16:creationId xmlns:a16="http://schemas.microsoft.com/office/drawing/2014/main" id="{F22E3E3D-7B2A-7F26-EC1E-C0D24C5183A1}"/>
              </a:ext>
            </a:extLst>
          </p:cNvPr>
          <p:cNvGraphicFramePr>
            <a:graphicFrameLocks noGrp="1"/>
          </p:cNvGraphicFramePr>
          <p:nvPr>
            <p:ph sz="half" idx="1"/>
            <p:extLst>
              <p:ext uri="{D42A27DB-BD31-4B8C-83A1-F6EECF244321}">
                <p14:modId xmlns:p14="http://schemas.microsoft.com/office/powerpoint/2010/main" val="3560576179"/>
              </p:ext>
            </p:extLst>
          </p:nvPr>
        </p:nvGraphicFramePr>
        <p:xfrm>
          <a:off x="728869" y="2208695"/>
          <a:ext cx="9360129" cy="1854199"/>
        </p:xfrm>
        <a:graphic>
          <a:graphicData uri="http://schemas.openxmlformats.org/drawingml/2006/table">
            <a:tbl>
              <a:tblPr firstRow="1" bandRow="1">
                <a:tableStyleId>{912C8C85-51F0-491E-9774-3900AFEF0FD7}</a:tableStyleId>
              </a:tblPr>
              <a:tblGrid>
                <a:gridCol w="1711643">
                  <a:extLst>
                    <a:ext uri="{9D8B030D-6E8A-4147-A177-3AD203B41FA5}">
                      <a16:colId xmlns:a16="http://schemas.microsoft.com/office/drawing/2014/main" val="160568077"/>
                    </a:ext>
                  </a:extLst>
                </a:gridCol>
                <a:gridCol w="1590993">
                  <a:extLst>
                    <a:ext uri="{9D8B030D-6E8A-4147-A177-3AD203B41FA5}">
                      <a16:colId xmlns:a16="http://schemas.microsoft.com/office/drawing/2014/main" val="3973792561"/>
                    </a:ext>
                  </a:extLst>
                </a:gridCol>
                <a:gridCol w="3515043">
                  <a:extLst>
                    <a:ext uri="{9D8B030D-6E8A-4147-A177-3AD203B41FA5}">
                      <a16:colId xmlns:a16="http://schemas.microsoft.com/office/drawing/2014/main" val="741136366"/>
                    </a:ext>
                  </a:extLst>
                </a:gridCol>
                <a:gridCol w="2542450">
                  <a:extLst>
                    <a:ext uri="{9D8B030D-6E8A-4147-A177-3AD203B41FA5}">
                      <a16:colId xmlns:a16="http://schemas.microsoft.com/office/drawing/2014/main" val="2650585007"/>
                    </a:ext>
                  </a:extLst>
                </a:gridCol>
              </a:tblGrid>
              <a:tr h="370840">
                <a:tc>
                  <a:txBody>
                    <a:bodyPr/>
                    <a:lstStyle/>
                    <a:p>
                      <a:r>
                        <a:rPr lang="en-FI" sz="1400" dirty="0">
                          <a:solidFill>
                            <a:schemeClr val="tx1"/>
                          </a:solidFill>
                        </a:rPr>
                        <a:t>Name</a:t>
                      </a:r>
                    </a:p>
                  </a:txBody>
                  <a:tcPr/>
                </a:tc>
                <a:tc>
                  <a:txBody>
                    <a:bodyPr/>
                    <a:lstStyle/>
                    <a:p>
                      <a:r>
                        <a:rPr lang="en-FI" sz="1400" dirty="0">
                          <a:solidFill>
                            <a:schemeClr val="tx1"/>
                          </a:solidFill>
                        </a:rPr>
                        <a:t>Student number</a:t>
                      </a:r>
                    </a:p>
                  </a:txBody>
                  <a:tcPr/>
                </a:tc>
                <a:tc>
                  <a:txBody>
                    <a:bodyPr/>
                    <a:lstStyle/>
                    <a:p>
                      <a:r>
                        <a:rPr lang="en-FI" sz="1400" dirty="0">
                          <a:solidFill>
                            <a:schemeClr val="tx1"/>
                          </a:solidFill>
                        </a:rPr>
                        <a:t>Willing to participate in event (yes / no)</a:t>
                      </a:r>
                    </a:p>
                  </a:txBody>
                  <a:tcPr/>
                </a:tc>
                <a:tc>
                  <a:txBody>
                    <a:bodyPr/>
                    <a:lstStyle/>
                    <a:p>
                      <a:r>
                        <a:rPr lang="fi-FI" sz="1400">
                          <a:solidFill>
                            <a:schemeClr val="tx1"/>
                          </a:solidFill>
                        </a:rPr>
                        <a:t>Email</a:t>
                      </a:r>
                      <a:endParaRPr lang="en-FI" sz="1400" err="1">
                        <a:solidFill>
                          <a:schemeClr val="tx1"/>
                        </a:solidFill>
                      </a:endParaRPr>
                    </a:p>
                  </a:txBody>
                  <a:tcPr/>
                </a:tc>
                <a:extLst>
                  <a:ext uri="{0D108BD9-81ED-4DB2-BD59-A6C34878D82A}">
                    <a16:rowId xmlns:a16="http://schemas.microsoft.com/office/drawing/2014/main" val="3668883980"/>
                  </a:ext>
                </a:extLst>
              </a:tr>
              <a:tr h="370840">
                <a:tc>
                  <a:txBody>
                    <a:bodyPr/>
                    <a:lstStyle/>
                    <a:p>
                      <a:r>
                        <a:rPr lang="en-FI" sz="1400"/>
                        <a:t>Rasmus Pyykkölä</a:t>
                      </a:r>
                      <a:endParaRPr lang="en-FI" sz="1400" err="1"/>
                    </a:p>
                  </a:txBody>
                  <a:tcPr/>
                </a:tc>
                <a:tc>
                  <a:txBody>
                    <a:bodyPr/>
                    <a:lstStyle/>
                    <a:p>
                      <a:r>
                        <a:rPr lang="en-FI" sz="1400" dirty="0"/>
                        <a:t>1015191</a:t>
                      </a:r>
                    </a:p>
                  </a:txBody>
                  <a:tcPr/>
                </a:tc>
                <a:tc>
                  <a:txBody>
                    <a:bodyPr/>
                    <a:lstStyle/>
                    <a:p>
                      <a:r>
                        <a:rPr lang="en-FI" sz="1400" dirty="0"/>
                        <a:t>no</a:t>
                      </a:r>
                    </a:p>
                  </a:txBody>
                  <a:tcPr/>
                </a:tc>
                <a:tc>
                  <a:txBody>
                    <a:bodyPr/>
                    <a:lstStyle/>
                    <a:p>
                      <a:r>
                        <a:rPr lang="en-GB" sz="1400"/>
                        <a:t>r</a:t>
                      </a:r>
                      <a:r>
                        <a:rPr lang="en-FI" sz="1400"/>
                        <a:t>asmus.pyykkola@aalto.fi</a:t>
                      </a:r>
                    </a:p>
                  </a:txBody>
                  <a:tcPr/>
                </a:tc>
                <a:extLst>
                  <a:ext uri="{0D108BD9-81ED-4DB2-BD59-A6C34878D82A}">
                    <a16:rowId xmlns:a16="http://schemas.microsoft.com/office/drawing/2014/main" val="1153292341"/>
                  </a:ext>
                </a:extLst>
              </a:tr>
              <a:tr h="370840">
                <a:tc>
                  <a:txBody>
                    <a:bodyPr/>
                    <a:lstStyle/>
                    <a:p>
                      <a:r>
                        <a:rPr lang="en-FI" sz="1400" dirty="0"/>
                        <a:t>Tuomo Filatow</a:t>
                      </a:r>
                    </a:p>
                  </a:txBody>
                  <a:tcPr/>
                </a:tc>
                <a:tc>
                  <a:txBody>
                    <a:bodyPr/>
                    <a:lstStyle/>
                    <a:p>
                      <a:r>
                        <a:rPr lang="en-FI" sz="1400"/>
                        <a:t>779742</a:t>
                      </a:r>
                    </a:p>
                  </a:txBody>
                  <a:tcPr/>
                </a:tc>
                <a:tc>
                  <a:txBody>
                    <a:bodyPr/>
                    <a:lstStyle/>
                    <a:p>
                      <a:pPr lvl="0">
                        <a:buNone/>
                      </a:pPr>
                      <a:r>
                        <a:rPr lang="en-FI" sz="1400"/>
                        <a:t>no</a:t>
                      </a:r>
                      <a:endParaRPr lang="en-US"/>
                    </a:p>
                  </a:txBody>
                  <a:tcPr/>
                </a:tc>
                <a:tc>
                  <a:txBody>
                    <a:bodyPr/>
                    <a:lstStyle/>
                    <a:p>
                      <a:pPr lvl="0">
                        <a:buNone/>
                      </a:pPr>
                      <a:r>
                        <a:rPr lang="en-US" sz="1400"/>
                        <a:t>tuomo.filatow@aalto.f</a:t>
                      </a:r>
                      <a:r>
                        <a:rPr lang="en-US" sz="1600"/>
                        <a:t>i</a:t>
                      </a:r>
                    </a:p>
                  </a:txBody>
                  <a:tcPr/>
                </a:tc>
                <a:extLst>
                  <a:ext uri="{0D108BD9-81ED-4DB2-BD59-A6C34878D82A}">
                    <a16:rowId xmlns:a16="http://schemas.microsoft.com/office/drawing/2014/main" val="3781692119"/>
                  </a:ext>
                </a:extLst>
              </a:tr>
              <a:tr h="370840">
                <a:tc>
                  <a:txBody>
                    <a:bodyPr/>
                    <a:lstStyle/>
                    <a:p>
                      <a:r>
                        <a:rPr lang="en-FI" sz="1400"/>
                        <a:t>Ville Mäntysalo</a:t>
                      </a:r>
                      <a:endParaRPr lang="en-FI" sz="1400" err="1"/>
                    </a:p>
                  </a:txBody>
                  <a:tcPr/>
                </a:tc>
                <a:tc>
                  <a:txBody>
                    <a:bodyPr/>
                    <a:lstStyle/>
                    <a:p>
                      <a:r>
                        <a:rPr lang="fi-FI" sz="1400"/>
                        <a:t>799413</a:t>
                      </a:r>
                      <a:endParaRPr lang="en-FI" sz="1400"/>
                    </a:p>
                  </a:txBody>
                  <a:tcPr/>
                </a:tc>
                <a:tc>
                  <a:txBody>
                    <a:bodyPr/>
                    <a:lstStyle/>
                    <a:p>
                      <a:r>
                        <a:rPr lang="fi-FI" sz="1400"/>
                        <a:t>no</a:t>
                      </a:r>
                      <a:endParaRPr lang="en-FI" sz="1400"/>
                    </a:p>
                  </a:txBody>
                  <a:tcPr/>
                </a:tc>
                <a:tc>
                  <a:txBody>
                    <a:bodyPr/>
                    <a:lstStyle/>
                    <a:p>
                      <a:r>
                        <a:rPr lang="fi-FI" sz="1400"/>
                        <a:t>ville.mantysalo@aalto.fi</a:t>
                      </a:r>
                      <a:endParaRPr lang="en-FI" sz="1400"/>
                    </a:p>
                  </a:txBody>
                  <a:tcPr/>
                </a:tc>
                <a:extLst>
                  <a:ext uri="{0D108BD9-81ED-4DB2-BD59-A6C34878D82A}">
                    <a16:rowId xmlns:a16="http://schemas.microsoft.com/office/drawing/2014/main" val="165089828"/>
                  </a:ext>
                </a:extLst>
              </a:tr>
              <a:tr h="370839">
                <a:tc>
                  <a:txBody>
                    <a:bodyPr/>
                    <a:lstStyle/>
                    <a:p>
                      <a:pPr lvl="0">
                        <a:buNone/>
                      </a:pPr>
                      <a:r>
                        <a:rPr lang="en-US" sz="1400"/>
                        <a:t>Nguyen Xuan Binh</a:t>
                      </a:r>
                    </a:p>
                  </a:txBody>
                  <a:tcPr/>
                </a:tc>
                <a:tc>
                  <a:txBody>
                    <a:bodyPr/>
                    <a:lstStyle/>
                    <a:p>
                      <a:pPr lvl="0">
                        <a:buNone/>
                      </a:pPr>
                      <a:r>
                        <a:rPr lang="fi-FI" sz="1400"/>
                        <a:t>887799</a:t>
                      </a:r>
                    </a:p>
                  </a:txBody>
                  <a:tcPr/>
                </a:tc>
                <a:tc>
                  <a:txBody>
                    <a:bodyPr/>
                    <a:lstStyle/>
                    <a:p>
                      <a:pPr lvl="0">
                        <a:buNone/>
                      </a:pPr>
                      <a:r>
                        <a:rPr lang="fi-FI" sz="1400" dirty="0"/>
                        <a:t>no</a:t>
                      </a:r>
                    </a:p>
                  </a:txBody>
                  <a:tcPr/>
                </a:tc>
                <a:tc>
                  <a:txBody>
                    <a:bodyPr/>
                    <a:lstStyle/>
                    <a:p>
                      <a:pPr lvl="0">
                        <a:buNone/>
                      </a:pPr>
                      <a:r>
                        <a:rPr lang="fi-FI" sz="1400"/>
                        <a:t>binh.nguyen@aalto.fi</a:t>
                      </a:r>
                    </a:p>
                  </a:txBody>
                  <a:tcPr/>
                </a:tc>
                <a:extLst>
                  <a:ext uri="{0D108BD9-81ED-4DB2-BD59-A6C34878D82A}">
                    <a16:rowId xmlns:a16="http://schemas.microsoft.com/office/drawing/2014/main" val="3945383897"/>
                  </a:ext>
                </a:extLst>
              </a:tr>
            </a:tbl>
          </a:graphicData>
        </a:graphic>
      </p:graphicFrame>
      <p:sp>
        <p:nvSpPr>
          <p:cNvPr id="7" name="Slide Number Placeholder 6">
            <a:extLst>
              <a:ext uri="{FF2B5EF4-FFF2-40B4-BE49-F238E27FC236}">
                <a16:creationId xmlns:a16="http://schemas.microsoft.com/office/drawing/2014/main" id="{AD99D5FB-ECFD-5990-24C5-7C4E9B35A119}"/>
              </a:ext>
            </a:extLst>
          </p:cNvPr>
          <p:cNvSpPr>
            <a:spLocks noGrp="1"/>
          </p:cNvSpPr>
          <p:nvPr>
            <p:ph type="sldNum" sz="quarter" idx="12"/>
          </p:nvPr>
        </p:nvSpPr>
        <p:spPr>
          <a:xfrm>
            <a:off x="11352585" y="6436126"/>
            <a:ext cx="431428" cy="143869"/>
          </a:xfrm>
        </p:spPr>
        <p:txBody>
          <a:bodyPr/>
          <a:lstStyle/>
          <a:p>
            <a:fld id="{D701140D-C14F-41CA-99FC-0EF83E8DA40A}" type="slidenum">
              <a:rPr lang="fi-FI" sz="1800" smtClean="0"/>
              <a:t>11</a:t>
            </a:fld>
            <a:endParaRPr lang="fi-FI" sz="1800"/>
          </a:p>
        </p:txBody>
      </p:sp>
      <p:sp>
        <p:nvSpPr>
          <p:cNvPr id="3" name="Date Placeholder 4">
            <a:extLst>
              <a:ext uri="{FF2B5EF4-FFF2-40B4-BE49-F238E27FC236}">
                <a16:creationId xmlns:a16="http://schemas.microsoft.com/office/drawing/2014/main" id="{04CC4AFB-6988-4D89-2C51-A3345C7AA27A}"/>
              </a:ext>
            </a:extLst>
          </p:cNvPr>
          <p:cNvSpPr txBox="1">
            <a:spLocks/>
          </p:cNvSpPr>
          <p:nvPr/>
        </p:nvSpPr>
        <p:spPr>
          <a:xfrm>
            <a:off x="9404997" y="6309320"/>
            <a:ext cx="1730119" cy="143867"/>
          </a:xfrm>
          <a:prstGeom prst="rect">
            <a:avLst/>
          </a:prstGeom>
        </p:spPr>
        <p:txBody>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i-FI" sz="2000"/>
              <a:t>April 2024</a:t>
            </a:r>
            <a:endParaRPr lang="fi-FI" sz="2000" dirty="0"/>
          </a:p>
        </p:txBody>
      </p:sp>
      <p:sp>
        <p:nvSpPr>
          <p:cNvPr id="4" name="Footer Placeholder 5">
            <a:extLst>
              <a:ext uri="{FF2B5EF4-FFF2-40B4-BE49-F238E27FC236}">
                <a16:creationId xmlns:a16="http://schemas.microsoft.com/office/drawing/2014/main" id="{13944C15-15E7-5494-E484-5300898B5388}"/>
              </a:ext>
            </a:extLst>
          </p:cNvPr>
          <p:cNvSpPr txBox="1">
            <a:spLocks/>
          </p:cNvSpPr>
          <p:nvPr/>
        </p:nvSpPr>
        <p:spPr>
          <a:xfrm>
            <a:off x="7589186" y="6309318"/>
            <a:ext cx="1300171" cy="403998"/>
          </a:xfrm>
          <a:prstGeom prst="rect">
            <a:avLst/>
          </a:prstGeom>
        </p:spPr>
        <p:txBody>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i-FI" sz="2000"/>
              <a:t>Group X</a:t>
            </a:r>
            <a:endParaRPr lang="fi-FI" sz="2000" dirty="0"/>
          </a:p>
        </p:txBody>
      </p:sp>
    </p:spTree>
    <p:extLst>
      <p:ext uri="{BB962C8B-B14F-4D97-AF65-F5344CB8AC3E}">
        <p14:creationId xmlns:p14="http://schemas.microsoft.com/office/powerpoint/2010/main" val="108760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D2CF-EFD2-77C2-C460-28EA3713DD55}"/>
              </a:ext>
            </a:extLst>
          </p:cNvPr>
          <p:cNvSpPr>
            <a:spLocks noGrp="1"/>
          </p:cNvSpPr>
          <p:nvPr>
            <p:ph type="title"/>
          </p:nvPr>
        </p:nvSpPr>
        <p:spPr/>
        <p:txBody>
          <a:bodyPr/>
          <a:lstStyle/>
          <a:p>
            <a:r>
              <a:rPr lang="en-FI" dirty="0"/>
              <a:t>Under-five mortality rate by country in 2021</a:t>
            </a:r>
            <a:br>
              <a:rPr lang="en-FI" dirty="0"/>
            </a:br>
            <a:r>
              <a:rPr lang="en-FI" sz="2000" b="0" dirty="0"/>
              <a:t>Focused in </a:t>
            </a:r>
            <a:r>
              <a:rPr lang="en-GB" sz="2000" b="0" dirty="0"/>
              <a:t>Sub-Saharan Africa</a:t>
            </a:r>
            <a:endParaRPr lang="en-FI" sz="2000" b="0" dirty="0"/>
          </a:p>
        </p:txBody>
      </p:sp>
      <p:sp>
        <p:nvSpPr>
          <p:cNvPr id="3" name="Content Placeholder 2">
            <a:extLst>
              <a:ext uri="{FF2B5EF4-FFF2-40B4-BE49-F238E27FC236}">
                <a16:creationId xmlns:a16="http://schemas.microsoft.com/office/drawing/2014/main" id="{66602809-E19C-CA58-03E3-0D807FF4C098}"/>
              </a:ext>
            </a:extLst>
          </p:cNvPr>
          <p:cNvSpPr>
            <a:spLocks noGrp="1"/>
          </p:cNvSpPr>
          <p:nvPr>
            <p:ph sz="half" idx="1"/>
          </p:nvPr>
        </p:nvSpPr>
        <p:spPr>
          <a:xfrm>
            <a:off x="726174" y="1710767"/>
            <a:ext cx="3168104" cy="3671887"/>
          </a:xfrm>
        </p:spPr>
        <p:txBody>
          <a:bodyPr/>
          <a:lstStyle/>
          <a:p>
            <a:pPr marL="285750" indent="-285750">
              <a:buFont typeface="Arial" panose="020B0604020202020204" pitchFamily="34" charset="0"/>
              <a:buChar char="•"/>
            </a:pPr>
            <a:r>
              <a:rPr lang="en-FI" sz="1600" dirty="0"/>
              <a:t>Today, under-five mortality rates range between 1.7 and 115.2 cases per 1000 births.</a:t>
            </a:r>
          </a:p>
          <a:p>
            <a:pPr marL="285750" indent="-285750">
              <a:buFont typeface="Arial" panose="020B0604020202020204" pitchFamily="34" charset="0"/>
              <a:buChar char="•"/>
            </a:pPr>
            <a:r>
              <a:rPr lang="en-FI" sz="1600" dirty="0"/>
              <a:t>Most countries see relatively low mortality rates, although, there is a clear concentration in Sub-Saharan Africa and to a lesser degree in South Asia as well.</a:t>
            </a:r>
          </a:p>
          <a:p>
            <a:pPr marL="285750" indent="-285750">
              <a:buFont typeface="Arial" panose="020B0604020202020204" pitchFamily="34" charset="0"/>
              <a:buChar char="•"/>
            </a:pPr>
            <a:r>
              <a:rPr lang="en-FI" sz="1600" dirty="0"/>
              <a:t>As shown by the colored dots, many countries in these areas have not been able to significantly reduce their mortality rates.</a:t>
            </a:r>
          </a:p>
          <a:p>
            <a:pPr marL="285750" indent="-285750">
              <a:buFont typeface="Arial" panose="020B0604020202020204" pitchFamily="34" charset="0"/>
              <a:buChar char="•"/>
            </a:pPr>
            <a:endParaRPr lang="en-FI" sz="1600" dirty="0"/>
          </a:p>
          <a:p>
            <a:pPr marL="285750" indent="-285750">
              <a:buFont typeface="Arial" panose="020B0604020202020204" pitchFamily="34" charset="0"/>
              <a:buChar char="•"/>
            </a:pPr>
            <a:endParaRPr lang="en-FI" sz="1600" dirty="0"/>
          </a:p>
        </p:txBody>
      </p:sp>
      <p:sp>
        <p:nvSpPr>
          <p:cNvPr id="4" name="Content Placeholder 3">
            <a:extLst>
              <a:ext uri="{FF2B5EF4-FFF2-40B4-BE49-F238E27FC236}">
                <a16:creationId xmlns:a16="http://schemas.microsoft.com/office/drawing/2014/main" id="{07A075A7-BE75-3569-4FD5-C385C287E9FA}"/>
              </a:ext>
            </a:extLst>
          </p:cNvPr>
          <p:cNvSpPr>
            <a:spLocks noGrp="1"/>
          </p:cNvSpPr>
          <p:nvPr>
            <p:ph sz="half" idx="2"/>
          </p:nvPr>
        </p:nvSpPr>
        <p:spPr>
          <a:xfrm>
            <a:off x="4728068" y="1793145"/>
            <a:ext cx="3168352" cy="3671887"/>
          </a:xfrm>
          <a:ln>
            <a:solidFill>
              <a:schemeClr val="bg1"/>
            </a:solidFill>
          </a:ln>
        </p:spPr>
        <p:txBody>
          <a:bodyPr/>
          <a:lstStyle/>
          <a:p>
            <a:endParaRPr lang="en-FI"/>
          </a:p>
        </p:txBody>
      </p:sp>
      <p:sp>
        <p:nvSpPr>
          <p:cNvPr id="7" name="Slide Number Placeholder 6">
            <a:extLst>
              <a:ext uri="{FF2B5EF4-FFF2-40B4-BE49-F238E27FC236}">
                <a16:creationId xmlns:a16="http://schemas.microsoft.com/office/drawing/2014/main" id="{AD99D5FB-ECFD-5990-24C5-7C4E9B35A119}"/>
              </a:ext>
            </a:extLst>
          </p:cNvPr>
          <p:cNvSpPr>
            <a:spLocks noGrp="1"/>
          </p:cNvSpPr>
          <p:nvPr>
            <p:ph type="sldNum" sz="quarter" idx="12"/>
          </p:nvPr>
        </p:nvSpPr>
        <p:spPr/>
        <p:txBody>
          <a:bodyPr/>
          <a:lstStyle/>
          <a:p>
            <a:fld id="{D701140D-C14F-41CA-99FC-0EF83E8DA40A}" type="slidenum">
              <a:rPr lang="fi-FI" sz="1800" smtClean="0"/>
              <a:t>2</a:t>
            </a:fld>
            <a:endParaRPr lang="fi-FI" sz="1800"/>
          </a:p>
        </p:txBody>
      </p:sp>
      <p:sp>
        <p:nvSpPr>
          <p:cNvPr id="8" name="Content Placeholder 7">
            <a:extLst>
              <a:ext uri="{FF2B5EF4-FFF2-40B4-BE49-F238E27FC236}">
                <a16:creationId xmlns:a16="http://schemas.microsoft.com/office/drawing/2014/main" id="{CE806002-CF42-F81F-6678-B9EFD0EA0455}"/>
              </a:ext>
            </a:extLst>
          </p:cNvPr>
          <p:cNvSpPr>
            <a:spLocks noGrp="1"/>
          </p:cNvSpPr>
          <p:nvPr>
            <p:ph sz="half" idx="13"/>
          </p:nvPr>
        </p:nvSpPr>
        <p:spPr>
          <a:xfrm>
            <a:off x="8184451" y="1793145"/>
            <a:ext cx="3168105" cy="3671887"/>
          </a:xfrm>
          <a:ln>
            <a:solidFill>
              <a:schemeClr val="bg1"/>
            </a:solidFill>
          </a:ln>
        </p:spPr>
        <p:txBody>
          <a:bodyPr/>
          <a:lstStyle/>
          <a:p>
            <a:endParaRPr lang="en-FI"/>
          </a:p>
        </p:txBody>
      </p:sp>
      <p:pic>
        <p:nvPicPr>
          <p:cNvPr id="10" name="Picture 9">
            <a:extLst>
              <a:ext uri="{FF2B5EF4-FFF2-40B4-BE49-F238E27FC236}">
                <a16:creationId xmlns:a16="http://schemas.microsoft.com/office/drawing/2014/main" id="{5B7AA923-2F32-26EF-8C2F-2152E08195BE}"/>
              </a:ext>
            </a:extLst>
          </p:cNvPr>
          <p:cNvPicPr>
            <a:picLocks noChangeAspect="1"/>
          </p:cNvPicPr>
          <p:nvPr/>
        </p:nvPicPr>
        <p:blipFill>
          <a:blip r:embed="rId3"/>
          <a:stretch>
            <a:fillRect/>
          </a:stretch>
        </p:blipFill>
        <p:spPr>
          <a:xfrm>
            <a:off x="4728065" y="1781509"/>
            <a:ext cx="6624489" cy="3554316"/>
          </a:xfrm>
          <a:prstGeom prst="rect">
            <a:avLst/>
          </a:prstGeom>
        </p:spPr>
      </p:pic>
      <p:pic>
        <p:nvPicPr>
          <p:cNvPr id="12" name="Picture 11">
            <a:extLst>
              <a:ext uri="{FF2B5EF4-FFF2-40B4-BE49-F238E27FC236}">
                <a16:creationId xmlns:a16="http://schemas.microsoft.com/office/drawing/2014/main" id="{B4C2EE20-AE25-114D-0A79-8C9A56D54DFF}"/>
              </a:ext>
            </a:extLst>
          </p:cNvPr>
          <p:cNvPicPr>
            <a:picLocks noChangeAspect="1"/>
          </p:cNvPicPr>
          <p:nvPr/>
        </p:nvPicPr>
        <p:blipFill>
          <a:blip r:embed="rId4"/>
          <a:stretch>
            <a:fillRect/>
          </a:stretch>
        </p:blipFill>
        <p:spPr>
          <a:xfrm>
            <a:off x="9926773" y="4907215"/>
            <a:ext cx="1425782" cy="428609"/>
          </a:xfrm>
          <a:prstGeom prst="rect">
            <a:avLst/>
          </a:prstGeom>
        </p:spPr>
      </p:pic>
      <p:pic>
        <p:nvPicPr>
          <p:cNvPr id="9" name="Picture 8">
            <a:extLst>
              <a:ext uri="{FF2B5EF4-FFF2-40B4-BE49-F238E27FC236}">
                <a16:creationId xmlns:a16="http://schemas.microsoft.com/office/drawing/2014/main" id="{53D84777-8643-117D-418B-1C9747017D1E}"/>
              </a:ext>
            </a:extLst>
          </p:cNvPr>
          <p:cNvPicPr>
            <a:picLocks noChangeAspect="1"/>
          </p:cNvPicPr>
          <p:nvPr/>
        </p:nvPicPr>
        <p:blipFill>
          <a:blip r:embed="rId5"/>
          <a:stretch>
            <a:fillRect/>
          </a:stretch>
        </p:blipFill>
        <p:spPr>
          <a:xfrm>
            <a:off x="4728063" y="1781508"/>
            <a:ext cx="6627805" cy="3683524"/>
          </a:xfrm>
          <a:prstGeom prst="rect">
            <a:avLst/>
          </a:prstGeom>
        </p:spPr>
      </p:pic>
      <p:pic>
        <p:nvPicPr>
          <p:cNvPr id="13" name="Picture 12">
            <a:extLst>
              <a:ext uri="{FF2B5EF4-FFF2-40B4-BE49-F238E27FC236}">
                <a16:creationId xmlns:a16="http://schemas.microsoft.com/office/drawing/2014/main" id="{A4567954-B206-0DC3-B55F-7808C80A49ED}"/>
              </a:ext>
            </a:extLst>
          </p:cNvPr>
          <p:cNvPicPr>
            <a:picLocks noChangeAspect="1"/>
          </p:cNvPicPr>
          <p:nvPr/>
        </p:nvPicPr>
        <p:blipFill>
          <a:blip r:embed="rId6"/>
          <a:stretch>
            <a:fillRect/>
          </a:stretch>
        </p:blipFill>
        <p:spPr>
          <a:xfrm>
            <a:off x="10323854" y="4563333"/>
            <a:ext cx="1028700" cy="901700"/>
          </a:xfrm>
          <a:prstGeom prst="rect">
            <a:avLst/>
          </a:prstGeom>
        </p:spPr>
      </p:pic>
    </p:spTree>
    <p:extLst>
      <p:ext uri="{BB962C8B-B14F-4D97-AF65-F5344CB8AC3E}">
        <p14:creationId xmlns:p14="http://schemas.microsoft.com/office/powerpoint/2010/main" val="375755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5EBC-BEFE-C762-2A7C-6EEE9B2C0F7A}"/>
              </a:ext>
            </a:extLst>
          </p:cNvPr>
          <p:cNvSpPr>
            <a:spLocks noGrp="1"/>
          </p:cNvSpPr>
          <p:nvPr>
            <p:ph type="title"/>
          </p:nvPr>
        </p:nvSpPr>
        <p:spPr/>
        <p:txBody>
          <a:bodyPr/>
          <a:lstStyle/>
          <a:p>
            <a:r>
              <a:rPr lang="en-US" dirty="0"/>
              <a:t>Trends in under-five mortality rates between 2000 and 2021</a:t>
            </a:r>
            <a:br>
              <a:rPr lang="en-US" dirty="0"/>
            </a:br>
            <a:r>
              <a:rPr lang="en-US" sz="2000" b="0" dirty="0"/>
              <a:t>Some countries have reduced mortality rates significantly more than others</a:t>
            </a:r>
            <a:endParaRPr lang="en-US" dirty="0"/>
          </a:p>
        </p:txBody>
      </p:sp>
      <p:sp>
        <p:nvSpPr>
          <p:cNvPr id="5" name="Slide Number Placeholder 4">
            <a:extLst>
              <a:ext uri="{FF2B5EF4-FFF2-40B4-BE49-F238E27FC236}">
                <a16:creationId xmlns:a16="http://schemas.microsoft.com/office/drawing/2014/main" id="{EFDC9D9A-739D-481B-01FE-6ABA0AD0798F}"/>
              </a:ext>
            </a:extLst>
          </p:cNvPr>
          <p:cNvSpPr>
            <a:spLocks noGrp="1"/>
          </p:cNvSpPr>
          <p:nvPr>
            <p:ph type="sldNum" sz="quarter" idx="12"/>
          </p:nvPr>
        </p:nvSpPr>
        <p:spPr/>
        <p:txBody>
          <a:bodyPr/>
          <a:lstStyle/>
          <a:p>
            <a:fld id="{D701140D-C14F-41CA-99FC-0EF83E8DA40A}" type="slidenum">
              <a:rPr lang="fi-FI" sz="1800" smtClean="0"/>
              <a:t>3</a:t>
            </a:fld>
            <a:endParaRPr lang="fi-FI" sz="1800"/>
          </a:p>
        </p:txBody>
      </p:sp>
      <p:sp>
        <p:nvSpPr>
          <p:cNvPr id="6" name="Content Placeholder 5">
            <a:extLst>
              <a:ext uri="{FF2B5EF4-FFF2-40B4-BE49-F238E27FC236}">
                <a16:creationId xmlns:a16="http://schemas.microsoft.com/office/drawing/2014/main" id="{A9E39EEC-9178-E00F-F001-E8BE06EF4809}"/>
              </a:ext>
            </a:extLst>
          </p:cNvPr>
          <p:cNvSpPr>
            <a:spLocks noGrp="1"/>
          </p:cNvSpPr>
          <p:nvPr>
            <p:ph sz="half" idx="1"/>
          </p:nvPr>
        </p:nvSpPr>
        <p:spPr/>
        <p:txBody>
          <a:bodyPr/>
          <a:lstStyle/>
          <a:p>
            <a:pPr marL="285750" indent="-285750">
              <a:buFont typeface="Arial" panose="020B0604020202020204" pitchFamily="34" charset="0"/>
              <a:buChar char="•"/>
            </a:pPr>
            <a:r>
              <a:rPr lang="en-US" sz="1600" dirty="0"/>
              <a:t>By looking at the plot, it is clear that most countries with high under-five mortality rates today, also had high mortality rates 20 years ago.</a:t>
            </a:r>
          </a:p>
          <a:p>
            <a:pPr marL="285750" indent="-285750">
              <a:buFont typeface="Arial" panose="020B0604020202020204" pitchFamily="34" charset="0"/>
              <a:buChar char="•"/>
            </a:pPr>
            <a:r>
              <a:rPr lang="en-US" sz="1600" dirty="0"/>
              <a:t>However, some countries have been able to reduce mortality rates </a:t>
            </a:r>
            <a:r>
              <a:rPr lang="en-US" sz="1600"/>
              <a:t>much</a:t>
            </a:r>
            <a:r>
              <a:rPr lang="en-US" sz="1600" dirty="0"/>
              <a:t> more than others. </a:t>
            </a:r>
          </a:p>
          <a:p>
            <a:pPr marL="285750" indent="-285750">
              <a:buFont typeface="Arial" panose="020B0604020202020204" pitchFamily="34" charset="0"/>
              <a:buChar char="•"/>
            </a:pPr>
            <a:r>
              <a:rPr lang="en-US" sz="1600" dirty="0"/>
              <a:t>For example, Rwanda has reduced its rate from 185 to just 40 cases per 1000 births in the last 20 years, despite a growing population. This implies that living conditions there have significantly improved for children under five.</a:t>
            </a:r>
          </a:p>
          <a:p>
            <a:pPr marL="285750" indent="-285750">
              <a:buFont typeface="Arial" panose="020B0604020202020204" pitchFamily="34" charset="0"/>
              <a:buChar char="•"/>
            </a:pPr>
            <a:r>
              <a:rPr lang="en-US" sz="1600"/>
              <a:t>In</a:t>
            </a:r>
            <a:r>
              <a:rPr lang="en-US" sz="1600" dirty="0"/>
              <a:t> contrast, </a:t>
            </a:r>
            <a:r>
              <a:rPr lang="en-US" sz="1600"/>
              <a:t>some countries, such as Somalia, have seen much lower reductions, or in the case of Dominica, even increases.</a:t>
            </a:r>
          </a:p>
        </p:txBody>
      </p:sp>
      <p:sp>
        <p:nvSpPr>
          <p:cNvPr id="7" name="Content Placeholder 6">
            <a:extLst>
              <a:ext uri="{FF2B5EF4-FFF2-40B4-BE49-F238E27FC236}">
                <a16:creationId xmlns:a16="http://schemas.microsoft.com/office/drawing/2014/main" id="{0BAA36BC-6B85-B276-4F77-303FEF13B8F9}"/>
              </a:ext>
            </a:extLst>
          </p:cNvPr>
          <p:cNvSpPr>
            <a:spLocks noGrp="1"/>
          </p:cNvSpPr>
          <p:nvPr>
            <p:ph sz="half" idx="2"/>
          </p:nvPr>
        </p:nvSpPr>
        <p:spPr>
          <a:ln>
            <a:solidFill>
              <a:schemeClr val="bg1"/>
            </a:solidFill>
          </a:ln>
        </p:spPr>
        <p:txBody>
          <a:bodyPr/>
          <a:lstStyle/>
          <a:p>
            <a:endParaRPr lang="en-FI"/>
          </a:p>
        </p:txBody>
      </p:sp>
      <p:grpSp>
        <p:nvGrpSpPr>
          <p:cNvPr id="8" name="Group 7">
            <a:extLst>
              <a:ext uri="{FF2B5EF4-FFF2-40B4-BE49-F238E27FC236}">
                <a16:creationId xmlns:a16="http://schemas.microsoft.com/office/drawing/2014/main" id="{C36FE79F-AB72-78BA-D80F-D80589048B20}"/>
              </a:ext>
            </a:extLst>
          </p:cNvPr>
          <p:cNvGrpSpPr/>
          <p:nvPr/>
        </p:nvGrpSpPr>
        <p:grpSpPr>
          <a:xfrm>
            <a:off x="10230540" y="2267445"/>
            <a:ext cx="905772" cy="1084690"/>
            <a:chOff x="5511795" y="1590703"/>
            <a:chExt cx="905772" cy="1084690"/>
          </a:xfrm>
        </p:grpSpPr>
        <p:pic>
          <p:nvPicPr>
            <p:cNvPr id="9" name="Picture 8">
              <a:extLst>
                <a:ext uri="{FF2B5EF4-FFF2-40B4-BE49-F238E27FC236}">
                  <a16:creationId xmlns:a16="http://schemas.microsoft.com/office/drawing/2014/main" id="{BEE02DD9-E9D5-CB12-BC50-90BA2F6473AC}"/>
                </a:ext>
              </a:extLst>
            </p:cNvPr>
            <p:cNvPicPr>
              <a:picLocks noChangeAspect="1"/>
            </p:cNvPicPr>
            <p:nvPr/>
          </p:nvPicPr>
          <p:blipFill>
            <a:blip r:embed="rId3"/>
            <a:stretch>
              <a:fillRect/>
            </a:stretch>
          </p:blipFill>
          <p:spPr>
            <a:xfrm>
              <a:off x="5511795" y="1590703"/>
              <a:ext cx="905772" cy="704489"/>
            </a:xfrm>
            <a:prstGeom prst="rect">
              <a:avLst/>
            </a:prstGeom>
          </p:spPr>
        </p:pic>
        <p:pic>
          <p:nvPicPr>
            <p:cNvPr id="10" name="Picture 9">
              <a:extLst>
                <a:ext uri="{FF2B5EF4-FFF2-40B4-BE49-F238E27FC236}">
                  <a16:creationId xmlns:a16="http://schemas.microsoft.com/office/drawing/2014/main" id="{91BE9B4E-0142-8689-3BFA-50B90EF46490}"/>
                </a:ext>
              </a:extLst>
            </p:cNvPr>
            <p:cNvPicPr>
              <a:picLocks noChangeAspect="1"/>
            </p:cNvPicPr>
            <p:nvPr/>
          </p:nvPicPr>
          <p:blipFill>
            <a:blip r:embed="rId4"/>
            <a:stretch>
              <a:fillRect/>
            </a:stretch>
          </p:blipFill>
          <p:spPr>
            <a:xfrm>
              <a:off x="5511795" y="2295192"/>
              <a:ext cx="905772" cy="380201"/>
            </a:xfrm>
            <a:prstGeom prst="rect">
              <a:avLst/>
            </a:prstGeom>
          </p:spPr>
        </p:pic>
      </p:grpSp>
      <p:pic>
        <p:nvPicPr>
          <p:cNvPr id="11" name="Picture 10">
            <a:extLst>
              <a:ext uri="{FF2B5EF4-FFF2-40B4-BE49-F238E27FC236}">
                <a16:creationId xmlns:a16="http://schemas.microsoft.com/office/drawing/2014/main" id="{5B12D25A-EA4F-E2D2-489B-D6F45B7237A5}"/>
              </a:ext>
            </a:extLst>
          </p:cNvPr>
          <p:cNvPicPr>
            <a:picLocks noChangeAspect="1"/>
          </p:cNvPicPr>
          <p:nvPr/>
        </p:nvPicPr>
        <p:blipFill>
          <a:blip r:embed="rId5"/>
          <a:stretch>
            <a:fillRect/>
          </a:stretch>
        </p:blipFill>
        <p:spPr>
          <a:xfrm>
            <a:off x="6240016" y="2205036"/>
            <a:ext cx="3960440" cy="3669315"/>
          </a:xfrm>
          <a:prstGeom prst="rect">
            <a:avLst/>
          </a:prstGeom>
        </p:spPr>
      </p:pic>
    </p:spTree>
    <p:extLst>
      <p:ext uri="{BB962C8B-B14F-4D97-AF65-F5344CB8AC3E}">
        <p14:creationId xmlns:p14="http://schemas.microsoft.com/office/powerpoint/2010/main" val="236617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the world with blue circles&#10;&#10;Description automatically generated">
            <a:extLst>
              <a:ext uri="{FF2B5EF4-FFF2-40B4-BE49-F238E27FC236}">
                <a16:creationId xmlns:a16="http://schemas.microsoft.com/office/drawing/2014/main" id="{3ABA4792-784E-055F-414D-F52E326CB983}"/>
              </a:ext>
            </a:extLst>
          </p:cNvPr>
          <p:cNvPicPr>
            <a:picLocks noChangeAspect="1"/>
          </p:cNvPicPr>
          <p:nvPr/>
        </p:nvPicPr>
        <p:blipFill>
          <a:blip r:embed="rId3"/>
          <a:stretch>
            <a:fillRect/>
          </a:stretch>
        </p:blipFill>
        <p:spPr>
          <a:xfrm>
            <a:off x="9178649" y="3850930"/>
            <a:ext cx="2898085" cy="2909267"/>
          </a:xfrm>
          <a:prstGeom prst="rect">
            <a:avLst/>
          </a:prstGeom>
        </p:spPr>
      </p:pic>
      <p:sp>
        <p:nvSpPr>
          <p:cNvPr id="2" name="Title 1">
            <a:extLst>
              <a:ext uri="{FF2B5EF4-FFF2-40B4-BE49-F238E27FC236}">
                <a16:creationId xmlns:a16="http://schemas.microsoft.com/office/drawing/2014/main" id="{BC5A8F17-BB54-DFE5-C2D8-8577EF694A94}"/>
              </a:ext>
            </a:extLst>
          </p:cNvPr>
          <p:cNvSpPr>
            <a:spLocks noGrp="1"/>
          </p:cNvSpPr>
          <p:nvPr>
            <p:ph type="title"/>
          </p:nvPr>
        </p:nvSpPr>
        <p:spPr>
          <a:xfrm>
            <a:off x="403570" y="354013"/>
            <a:ext cx="5153026" cy="787871"/>
          </a:xfrm>
        </p:spPr>
        <p:txBody>
          <a:bodyPr/>
          <a:lstStyle/>
          <a:p>
            <a:r>
              <a:rPr lang="en-US">
                <a:cs typeface="Arial"/>
              </a:rPr>
              <a:t>Child deaths caused by lack of nutrition</a:t>
            </a:r>
            <a:endParaRPr lang="en-US"/>
          </a:p>
        </p:txBody>
      </p:sp>
      <p:sp>
        <p:nvSpPr>
          <p:cNvPr id="5" name="Slide Number Placeholder 4">
            <a:extLst>
              <a:ext uri="{FF2B5EF4-FFF2-40B4-BE49-F238E27FC236}">
                <a16:creationId xmlns:a16="http://schemas.microsoft.com/office/drawing/2014/main" id="{EAC69007-913E-596C-33F7-44BF46E361E2}"/>
              </a:ext>
            </a:extLst>
          </p:cNvPr>
          <p:cNvSpPr>
            <a:spLocks noGrp="1"/>
          </p:cNvSpPr>
          <p:nvPr>
            <p:ph type="sldNum" sz="quarter" idx="12"/>
          </p:nvPr>
        </p:nvSpPr>
        <p:spPr>
          <a:xfrm>
            <a:off x="1495735" y="6256228"/>
            <a:ext cx="431428" cy="143869"/>
          </a:xfrm>
        </p:spPr>
        <p:txBody>
          <a:bodyPr/>
          <a:lstStyle/>
          <a:p>
            <a:fld id="{D701140D-C14F-41CA-99FC-0EF83E8DA40A}" type="slidenum">
              <a:rPr lang="fi-FI" sz="1800" smtClean="0"/>
              <a:t>4</a:t>
            </a:fld>
            <a:endParaRPr lang="fi-FI" sz="1800"/>
          </a:p>
        </p:txBody>
      </p:sp>
      <p:pic>
        <p:nvPicPr>
          <p:cNvPr id="9" name="Content Placeholder 8" descr="A graph of blue circles&#10;&#10;Description automatically generated">
            <a:extLst>
              <a:ext uri="{FF2B5EF4-FFF2-40B4-BE49-F238E27FC236}">
                <a16:creationId xmlns:a16="http://schemas.microsoft.com/office/drawing/2014/main" id="{FFB375CD-D2C2-22F1-E4EF-E73347426D07}"/>
              </a:ext>
            </a:extLst>
          </p:cNvPr>
          <p:cNvPicPr>
            <a:picLocks noGrp="1" noChangeAspect="1"/>
          </p:cNvPicPr>
          <p:nvPr>
            <p:ph sz="half" idx="1"/>
          </p:nvPr>
        </p:nvPicPr>
        <p:blipFill>
          <a:blip r:embed="rId4"/>
          <a:stretch>
            <a:fillRect/>
          </a:stretch>
        </p:blipFill>
        <p:spPr>
          <a:xfrm>
            <a:off x="9208409" y="99598"/>
            <a:ext cx="2886636" cy="3226835"/>
          </a:xfrm>
        </p:spPr>
      </p:pic>
      <p:pic>
        <p:nvPicPr>
          <p:cNvPr id="8" name="Content Placeholder 7">
            <a:extLst>
              <a:ext uri="{FF2B5EF4-FFF2-40B4-BE49-F238E27FC236}">
                <a16:creationId xmlns:a16="http://schemas.microsoft.com/office/drawing/2014/main" id="{F233BDC6-4CB1-CDFF-A4FC-AF3A7064E6F0}"/>
              </a:ext>
            </a:extLst>
          </p:cNvPr>
          <p:cNvPicPr>
            <a:picLocks noGrp="1" noChangeAspect="1"/>
          </p:cNvPicPr>
          <p:nvPr>
            <p:ph sz="half" idx="2"/>
          </p:nvPr>
        </p:nvPicPr>
        <p:blipFill>
          <a:blip r:embed="rId5"/>
          <a:stretch>
            <a:fillRect/>
          </a:stretch>
        </p:blipFill>
        <p:spPr>
          <a:xfrm>
            <a:off x="5976665" y="99598"/>
            <a:ext cx="3080124" cy="3226835"/>
          </a:xfrm>
        </p:spPr>
      </p:pic>
      <p:pic>
        <p:nvPicPr>
          <p:cNvPr id="6" name="Picture 5" descr="A graph of blue squares&#10;&#10;Description automatically generated">
            <a:extLst>
              <a:ext uri="{FF2B5EF4-FFF2-40B4-BE49-F238E27FC236}">
                <a16:creationId xmlns:a16="http://schemas.microsoft.com/office/drawing/2014/main" id="{B8AF70D4-8ABD-956F-031C-CF2BEA212CBD}"/>
              </a:ext>
            </a:extLst>
          </p:cNvPr>
          <p:cNvPicPr>
            <a:picLocks noChangeAspect="1"/>
          </p:cNvPicPr>
          <p:nvPr/>
        </p:nvPicPr>
        <p:blipFill>
          <a:blip r:embed="rId6"/>
          <a:stretch>
            <a:fillRect/>
          </a:stretch>
        </p:blipFill>
        <p:spPr>
          <a:xfrm>
            <a:off x="5978180" y="3501611"/>
            <a:ext cx="3074367" cy="3212548"/>
          </a:xfrm>
          <a:prstGeom prst="rect">
            <a:avLst/>
          </a:prstGeom>
        </p:spPr>
      </p:pic>
      <p:sp>
        <p:nvSpPr>
          <p:cNvPr id="10" name="TextBox 9">
            <a:extLst>
              <a:ext uri="{FF2B5EF4-FFF2-40B4-BE49-F238E27FC236}">
                <a16:creationId xmlns:a16="http://schemas.microsoft.com/office/drawing/2014/main" id="{9A398833-CCD5-105A-9811-7344408CAF92}"/>
              </a:ext>
            </a:extLst>
          </p:cNvPr>
          <p:cNvSpPr txBox="1"/>
          <p:nvPr/>
        </p:nvSpPr>
        <p:spPr>
          <a:xfrm>
            <a:off x="9276776" y="3387069"/>
            <a:ext cx="27081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mj-lt"/>
                <a:cs typeface="Arial"/>
              </a:rPr>
              <a:t>Breastfeeding vs. mortality map</a:t>
            </a:r>
          </a:p>
        </p:txBody>
      </p:sp>
      <p:sp>
        <p:nvSpPr>
          <p:cNvPr id="13" name="Content Placeholder 5">
            <a:extLst>
              <a:ext uri="{FF2B5EF4-FFF2-40B4-BE49-F238E27FC236}">
                <a16:creationId xmlns:a16="http://schemas.microsoft.com/office/drawing/2014/main" id="{00123D5B-51E8-6032-4B27-88BB05FC570C}"/>
              </a:ext>
            </a:extLst>
          </p:cNvPr>
          <p:cNvSpPr txBox="1">
            <a:spLocks/>
          </p:cNvSpPr>
          <p:nvPr/>
        </p:nvSpPr>
        <p:spPr>
          <a:xfrm>
            <a:off x="403570" y="1392237"/>
            <a:ext cx="5524671" cy="5426144"/>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a:ea typeface="+mn-lt"/>
                <a:cs typeface="+mn-lt"/>
              </a:rPr>
              <a:t> Countries </a:t>
            </a:r>
            <a:r>
              <a:rPr lang="en-US" dirty="0">
                <a:ea typeface="+mn-lt"/>
                <a:cs typeface="+mn-lt"/>
              </a:rPr>
              <a:t>where </a:t>
            </a:r>
            <a:r>
              <a:rPr lang="en-US">
                <a:ea typeface="+mn-lt"/>
                <a:cs typeface="+mn-lt"/>
              </a:rPr>
              <a:t>children are </a:t>
            </a:r>
            <a:r>
              <a:rPr lang="en-US" dirty="0">
                <a:ea typeface="+mn-lt"/>
                <a:cs typeface="+mn-lt"/>
              </a:rPr>
              <a:t>born </a:t>
            </a:r>
            <a:r>
              <a:rPr lang="en-US">
                <a:ea typeface="+mn-lt"/>
                <a:cs typeface="+mn-lt"/>
              </a:rPr>
              <a:t>underweighted </a:t>
            </a:r>
            <a:r>
              <a:rPr lang="en-US" dirty="0">
                <a:ea typeface="+mn-lt"/>
                <a:cs typeface="+mn-lt"/>
              </a:rPr>
              <a:t>have a higher child mortality</a:t>
            </a:r>
            <a:r>
              <a:rPr lang="en-US">
                <a:ea typeface="+mn-lt"/>
                <a:cs typeface="+mn-lt"/>
              </a:rPr>
              <a:t> </a:t>
            </a:r>
            <a:endParaRPr lang="en-US"/>
          </a:p>
          <a:p>
            <a:pPr>
              <a:buFont typeface="Arial"/>
              <a:buChar char="•"/>
            </a:pPr>
            <a:r>
              <a:rPr lang="en-US">
                <a:ea typeface="+mn-lt"/>
                <a:cs typeface="+mn-lt"/>
              </a:rPr>
              <a:t> </a:t>
            </a:r>
            <a:r>
              <a:rPr lang="en-US" dirty="0">
                <a:ea typeface="+mn-lt"/>
                <a:cs typeface="+mn-lt"/>
              </a:rPr>
              <a:t>When there are more </a:t>
            </a:r>
            <a:r>
              <a:rPr lang="en-US">
                <a:ea typeface="+mn-lt"/>
                <a:cs typeface="+mn-lt"/>
              </a:rPr>
              <a:t>than </a:t>
            </a:r>
            <a:r>
              <a:rPr lang="en-US" dirty="0">
                <a:ea typeface="+mn-lt"/>
                <a:cs typeface="+mn-lt"/>
              </a:rPr>
              <a:t>10</a:t>
            </a:r>
            <a:r>
              <a:rPr lang="en-US">
                <a:ea typeface="+mn-lt"/>
                <a:cs typeface="+mn-lt"/>
              </a:rPr>
              <a:t> </a:t>
            </a:r>
            <a:r>
              <a:rPr lang="en-US" dirty="0">
                <a:ea typeface="+mn-lt"/>
                <a:cs typeface="+mn-lt"/>
              </a:rPr>
              <a:t>% born underweight, the child mortality</a:t>
            </a:r>
            <a:r>
              <a:rPr lang="en-US">
                <a:ea typeface="+mn-lt"/>
                <a:cs typeface="+mn-lt"/>
              </a:rPr>
              <a:t> </a:t>
            </a:r>
            <a:r>
              <a:rPr lang="en-US" dirty="0">
                <a:ea typeface="+mn-lt"/>
                <a:cs typeface="+mn-lt"/>
              </a:rPr>
              <a:t>distribution is higher.</a:t>
            </a:r>
            <a:r>
              <a:rPr lang="en-US">
                <a:ea typeface="+mn-lt"/>
                <a:cs typeface="+mn-lt"/>
              </a:rPr>
              <a:t> 10 % is a threshold</a:t>
            </a:r>
          </a:p>
          <a:p>
            <a:pPr>
              <a:buFont typeface="Arial"/>
              <a:buChar char="•"/>
            </a:pPr>
            <a:r>
              <a:rPr lang="en-US">
                <a:ea typeface="+mn-lt"/>
                <a:cs typeface="+mn-lt"/>
              </a:rPr>
              <a:t> </a:t>
            </a:r>
            <a:r>
              <a:rPr lang="en-US" dirty="0">
                <a:ea typeface="+mn-lt"/>
                <a:cs typeface="+mn-lt"/>
              </a:rPr>
              <a:t>When there are less than 10 % born underweighted, child mortality </a:t>
            </a:r>
            <a:r>
              <a:rPr lang="en-US">
                <a:ea typeface="+mn-lt"/>
                <a:cs typeface="+mn-lt"/>
              </a:rPr>
              <a:t>tends </a:t>
            </a:r>
            <a:r>
              <a:rPr lang="en-US" dirty="0">
                <a:ea typeface="+mn-lt"/>
                <a:cs typeface="+mn-lt"/>
              </a:rPr>
              <a:t>to be lower</a:t>
            </a:r>
            <a:r>
              <a:rPr lang="en-US">
                <a:ea typeface="+mn-lt"/>
                <a:cs typeface="+mn-lt"/>
              </a:rPr>
              <a:t> </a:t>
            </a:r>
            <a:endParaRPr lang="en-US">
              <a:cs typeface="Arial" panose="020B0604020202020204"/>
            </a:endParaRPr>
          </a:p>
          <a:p>
            <a:pPr>
              <a:buFont typeface="Arial"/>
              <a:buChar char="•"/>
            </a:pPr>
            <a:r>
              <a:rPr lang="en-US">
                <a:ea typeface="+mn-lt"/>
                <a:cs typeface="+mn-lt"/>
              </a:rPr>
              <a:t> </a:t>
            </a:r>
            <a:r>
              <a:rPr lang="en-US" dirty="0">
                <a:ea typeface="+mn-lt"/>
                <a:cs typeface="+mn-lt"/>
              </a:rPr>
              <a:t>When children are unweighted</a:t>
            </a:r>
            <a:r>
              <a:rPr lang="en-US">
                <a:ea typeface="+mn-lt"/>
                <a:cs typeface="+mn-lt"/>
              </a:rPr>
              <a:t>,</a:t>
            </a:r>
            <a:r>
              <a:rPr lang="en-US" dirty="0">
                <a:ea typeface="+mn-lt"/>
                <a:cs typeface="+mn-lt"/>
              </a:rPr>
              <a:t> child mortality </a:t>
            </a:r>
            <a:r>
              <a:rPr lang="en-US">
                <a:ea typeface="+mn-lt"/>
                <a:cs typeface="+mn-lt"/>
              </a:rPr>
              <a:t>tends </a:t>
            </a:r>
            <a:r>
              <a:rPr lang="en-US" dirty="0">
                <a:ea typeface="+mn-lt"/>
                <a:cs typeface="+mn-lt"/>
              </a:rPr>
              <a:t>to be higher. The reason might be that babies born underweight or medical care </a:t>
            </a:r>
            <a:r>
              <a:rPr lang="en-US">
                <a:ea typeface="+mn-lt"/>
                <a:cs typeface="+mn-lt"/>
              </a:rPr>
              <a:t>are </a:t>
            </a:r>
            <a:r>
              <a:rPr lang="en-US" dirty="0">
                <a:ea typeface="+mn-lt"/>
                <a:cs typeface="+mn-lt"/>
              </a:rPr>
              <a:t>not on a good level.</a:t>
            </a:r>
            <a:endParaRPr lang="en-US">
              <a:ea typeface="+mn-lt"/>
              <a:cs typeface="+mn-lt"/>
            </a:endParaRPr>
          </a:p>
          <a:p>
            <a:pPr>
              <a:buFont typeface="Arial"/>
              <a:buChar char="•"/>
            </a:pPr>
            <a:r>
              <a:rPr lang="en-US">
                <a:ea typeface="+mn-lt"/>
                <a:cs typeface="+mn-lt"/>
              </a:rPr>
              <a:t> </a:t>
            </a:r>
            <a:r>
              <a:rPr lang="en-US" dirty="0">
                <a:ea typeface="+mn-lt"/>
                <a:cs typeface="+mn-lt"/>
              </a:rPr>
              <a:t>Interestingly, the early adoption of breastfeeding doesn't</a:t>
            </a:r>
            <a:r>
              <a:rPr lang="en-US">
                <a:ea typeface="+mn-lt"/>
                <a:cs typeface="+mn-lt"/>
              </a:rPr>
              <a:t> </a:t>
            </a:r>
            <a:r>
              <a:rPr lang="en-US" dirty="0">
                <a:ea typeface="+mn-lt"/>
                <a:cs typeface="+mn-lt"/>
              </a:rPr>
              <a:t>affect child mortality</a:t>
            </a:r>
            <a:endParaRPr lang="en-US">
              <a:ea typeface="+mn-lt"/>
              <a:cs typeface="+mn-lt"/>
            </a:endParaRPr>
          </a:p>
          <a:p>
            <a:pPr marL="342900" indent="-342900">
              <a:buFont typeface="Arial"/>
              <a:buChar char="•"/>
            </a:pPr>
            <a:endParaRPr lang="en-US" dirty="0">
              <a:cs typeface="Arial" panose="020B0604020202020204"/>
            </a:endParaRPr>
          </a:p>
        </p:txBody>
      </p:sp>
    </p:spTree>
    <p:extLst>
      <p:ext uri="{BB962C8B-B14F-4D97-AF65-F5344CB8AC3E}">
        <p14:creationId xmlns:p14="http://schemas.microsoft.com/office/powerpoint/2010/main" val="262769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4B4F-0F12-EFF6-1E51-05FE7E5B6A91}"/>
              </a:ext>
            </a:extLst>
          </p:cNvPr>
          <p:cNvSpPr>
            <a:spLocks noGrp="1"/>
          </p:cNvSpPr>
          <p:nvPr>
            <p:ph type="title"/>
          </p:nvPr>
        </p:nvSpPr>
        <p:spPr>
          <a:xfrm>
            <a:off x="369887" y="417513"/>
            <a:ext cx="5724526" cy="610071"/>
          </a:xfrm>
        </p:spPr>
        <p:txBody>
          <a:bodyPr/>
          <a:lstStyle/>
          <a:p>
            <a:r>
              <a:rPr lang="en-US">
                <a:ea typeface="+mj-lt"/>
                <a:cs typeface="+mj-lt"/>
              </a:rPr>
              <a:t>Food groups vs. Child mortality</a:t>
            </a:r>
            <a:endParaRPr lang="en-US"/>
          </a:p>
        </p:txBody>
      </p:sp>
      <p:sp>
        <p:nvSpPr>
          <p:cNvPr id="3" name="Date Placeholder 2">
            <a:extLst>
              <a:ext uri="{FF2B5EF4-FFF2-40B4-BE49-F238E27FC236}">
                <a16:creationId xmlns:a16="http://schemas.microsoft.com/office/drawing/2014/main" id="{66E45372-D168-E527-B724-C81E077DFC58}"/>
              </a:ext>
            </a:extLst>
          </p:cNvPr>
          <p:cNvSpPr>
            <a:spLocks noGrp="1"/>
          </p:cNvSpPr>
          <p:nvPr>
            <p:ph type="dt" sz="half" idx="10"/>
          </p:nvPr>
        </p:nvSpPr>
        <p:spPr/>
        <p:txBody>
          <a:bodyPr/>
          <a:lstStyle/>
          <a:p>
            <a:fld id="{0C0748EA-64F1-4FF8-A310-D65A4D8F8CE2}" type="datetime1">
              <a:rPr lang="fi-FI" smtClean="0"/>
              <a:t>18.4.2024</a:t>
            </a:fld>
            <a:endParaRPr lang="fi-FI"/>
          </a:p>
        </p:txBody>
      </p:sp>
      <p:sp>
        <p:nvSpPr>
          <p:cNvPr id="5" name="Slide Number Placeholder 4">
            <a:extLst>
              <a:ext uri="{FF2B5EF4-FFF2-40B4-BE49-F238E27FC236}">
                <a16:creationId xmlns:a16="http://schemas.microsoft.com/office/drawing/2014/main" id="{0B4F0197-A4F8-5331-FD58-F6B0C00012E5}"/>
              </a:ext>
            </a:extLst>
          </p:cNvPr>
          <p:cNvSpPr>
            <a:spLocks noGrp="1"/>
          </p:cNvSpPr>
          <p:nvPr>
            <p:ph type="sldNum" sz="quarter" idx="12"/>
          </p:nvPr>
        </p:nvSpPr>
        <p:spPr/>
        <p:txBody>
          <a:bodyPr/>
          <a:lstStyle/>
          <a:p>
            <a:fld id="{D701140D-C14F-41CA-99FC-0EF83E8DA40A}" type="slidenum">
              <a:rPr lang="fi-FI" sz="1800" smtClean="0"/>
              <a:t>5</a:t>
            </a:fld>
            <a:endParaRPr lang="fi-FI" sz="1800"/>
          </a:p>
        </p:txBody>
      </p:sp>
      <p:sp>
        <p:nvSpPr>
          <p:cNvPr id="6" name="Content Placeholder 5">
            <a:extLst>
              <a:ext uri="{FF2B5EF4-FFF2-40B4-BE49-F238E27FC236}">
                <a16:creationId xmlns:a16="http://schemas.microsoft.com/office/drawing/2014/main" id="{32D9EB28-57B7-323E-8D7E-BA00EE784E7E}"/>
              </a:ext>
            </a:extLst>
          </p:cNvPr>
          <p:cNvSpPr>
            <a:spLocks noGrp="1"/>
          </p:cNvSpPr>
          <p:nvPr>
            <p:ph sz="half" idx="1"/>
          </p:nvPr>
        </p:nvSpPr>
        <p:spPr>
          <a:xfrm>
            <a:off x="369888" y="1277937"/>
            <a:ext cx="6051996" cy="3074987"/>
          </a:xfrm>
        </p:spPr>
        <p:txBody>
          <a:bodyPr/>
          <a:lstStyle/>
          <a:p>
            <a:pPr>
              <a:buFont typeface="Arial"/>
              <a:buChar char="•"/>
            </a:pPr>
            <a:r>
              <a:rPr lang="en-US">
                <a:ea typeface="+mn-lt"/>
                <a:cs typeface="+mn-lt"/>
              </a:rPr>
              <a:t> When there are only a few food types, countries tend to have a high child mortality rate </a:t>
            </a:r>
            <a:endParaRPr lang="en-US"/>
          </a:p>
          <a:p>
            <a:pPr>
              <a:buFont typeface="Arial"/>
              <a:buChar char="•"/>
            </a:pPr>
            <a:r>
              <a:rPr lang="en-US">
                <a:ea typeface="+mn-lt"/>
                <a:cs typeface="+mn-lt"/>
              </a:rPr>
              <a:t> Instead, when there are enough food types, countries tend to have a low child mortality rate </a:t>
            </a:r>
            <a:endParaRPr lang="en-US"/>
          </a:p>
          <a:p>
            <a:pPr>
              <a:buFont typeface="Arial"/>
              <a:buChar char="•"/>
            </a:pPr>
            <a:r>
              <a:rPr lang="en-US">
                <a:ea typeface="+mn-lt"/>
                <a:cs typeface="+mn-lt"/>
              </a:rPr>
              <a:t> Nearly 60 percent of the children don't have enough food types available </a:t>
            </a:r>
            <a:endParaRPr lang="en-US"/>
          </a:p>
          <a:p>
            <a:pPr>
              <a:buFont typeface="Arial"/>
              <a:buChar char="•"/>
            </a:pPr>
            <a:r>
              <a:rPr lang="en-US">
                <a:ea typeface="+mn-lt"/>
                <a:cs typeface="+mn-lt"/>
              </a:rPr>
              <a:t> Lack of food types seems to be a high threat to the children's</a:t>
            </a:r>
          </a:p>
          <a:p>
            <a:pPr marL="342900" indent="-342900">
              <a:buFont typeface="Arial"/>
              <a:buChar char="•"/>
            </a:pPr>
            <a:endParaRPr lang="en-US">
              <a:ea typeface="+mn-lt"/>
              <a:cs typeface="+mn-lt"/>
            </a:endParaRPr>
          </a:p>
        </p:txBody>
      </p:sp>
      <p:pic>
        <p:nvPicPr>
          <p:cNvPr id="11" name="Content Placeholder 10" descr="A graph of different food groups&#10;&#10;Description automatically generated">
            <a:extLst>
              <a:ext uri="{FF2B5EF4-FFF2-40B4-BE49-F238E27FC236}">
                <a16:creationId xmlns:a16="http://schemas.microsoft.com/office/drawing/2014/main" id="{A13406C3-D136-1F1A-F2B2-93378AA39D51}"/>
              </a:ext>
            </a:extLst>
          </p:cNvPr>
          <p:cNvPicPr>
            <a:picLocks noGrp="1" noChangeAspect="1"/>
          </p:cNvPicPr>
          <p:nvPr>
            <p:ph sz="half" idx="2"/>
          </p:nvPr>
        </p:nvPicPr>
        <p:blipFill>
          <a:blip r:embed="rId3"/>
          <a:stretch>
            <a:fillRect/>
          </a:stretch>
        </p:blipFill>
        <p:spPr>
          <a:xfrm>
            <a:off x="6430516" y="2711"/>
            <a:ext cx="5759896" cy="3618839"/>
          </a:xfrm>
        </p:spPr>
      </p:pic>
      <p:pic>
        <p:nvPicPr>
          <p:cNvPr id="12" name="Picture 11" descr="A graph of food groups&#10;&#10;Description automatically generated">
            <a:extLst>
              <a:ext uri="{FF2B5EF4-FFF2-40B4-BE49-F238E27FC236}">
                <a16:creationId xmlns:a16="http://schemas.microsoft.com/office/drawing/2014/main" id="{2779C025-FCC8-67C6-3B31-30479B853C6C}"/>
              </a:ext>
            </a:extLst>
          </p:cNvPr>
          <p:cNvPicPr>
            <a:picLocks noChangeAspect="1"/>
          </p:cNvPicPr>
          <p:nvPr/>
        </p:nvPicPr>
        <p:blipFill>
          <a:blip r:embed="rId4"/>
          <a:stretch>
            <a:fillRect/>
          </a:stretch>
        </p:blipFill>
        <p:spPr>
          <a:xfrm>
            <a:off x="8059738" y="3627437"/>
            <a:ext cx="3298825" cy="3082925"/>
          </a:xfrm>
          <a:prstGeom prst="rect">
            <a:avLst/>
          </a:prstGeom>
        </p:spPr>
      </p:pic>
      <p:pic>
        <p:nvPicPr>
          <p:cNvPr id="4" name="Picture 3" descr="A graph with numbers and a bar&#10;&#10;Description automatically generated">
            <a:extLst>
              <a:ext uri="{FF2B5EF4-FFF2-40B4-BE49-F238E27FC236}">
                <a16:creationId xmlns:a16="http://schemas.microsoft.com/office/drawing/2014/main" id="{A340FD51-D0B6-D85C-D2E6-F52696E04807}"/>
              </a:ext>
            </a:extLst>
          </p:cNvPr>
          <p:cNvPicPr>
            <a:picLocks noChangeAspect="1"/>
          </p:cNvPicPr>
          <p:nvPr/>
        </p:nvPicPr>
        <p:blipFill>
          <a:blip r:embed="rId5"/>
          <a:stretch>
            <a:fillRect/>
          </a:stretch>
        </p:blipFill>
        <p:spPr>
          <a:xfrm>
            <a:off x="366713" y="4600575"/>
            <a:ext cx="7661275" cy="1416050"/>
          </a:xfrm>
          <a:prstGeom prst="rect">
            <a:avLst/>
          </a:prstGeom>
        </p:spPr>
      </p:pic>
    </p:spTree>
    <p:extLst>
      <p:ext uri="{BB962C8B-B14F-4D97-AF65-F5344CB8AC3E}">
        <p14:creationId xmlns:p14="http://schemas.microsoft.com/office/powerpoint/2010/main" val="414999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2B45-F5A5-E2CB-3C92-D3B6A2DB4AD0}"/>
              </a:ext>
            </a:extLst>
          </p:cNvPr>
          <p:cNvSpPr>
            <a:spLocks noGrp="1"/>
          </p:cNvSpPr>
          <p:nvPr>
            <p:ph type="title"/>
          </p:nvPr>
        </p:nvSpPr>
        <p:spPr>
          <a:xfrm>
            <a:off x="407987" y="328613"/>
            <a:ext cx="5546726" cy="419571"/>
          </a:xfrm>
        </p:spPr>
        <p:txBody>
          <a:bodyPr/>
          <a:lstStyle/>
          <a:p>
            <a:r>
              <a:rPr lang="en-US">
                <a:cs typeface="Arial"/>
              </a:rPr>
              <a:t>Vaccination vs. Child mortality</a:t>
            </a:r>
            <a:endParaRPr lang="en-US"/>
          </a:p>
        </p:txBody>
      </p:sp>
      <p:sp>
        <p:nvSpPr>
          <p:cNvPr id="3" name="Date Placeholder 2">
            <a:extLst>
              <a:ext uri="{FF2B5EF4-FFF2-40B4-BE49-F238E27FC236}">
                <a16:creationId xmlns:a16="http://schemas.microsoft.com/office/drawing/2014/main" id="{4189B0DF-2AB5-1E1A-F614-9BF4D6B7AE47}"/>
              </a:ext>
            </a:extLst>
          </p:cNvPr>
          <p:cNvSpPr>
            <a:spLocks noGrp="1"/>
          </p:cNvSpPr>
          <p:nvPr>
            <p:ph type="dt" sz="half" idx="10"/>
          </p:nvPr>
        </p:nvSpPr>
        <p:spPr/>
        <p:txBody>
          <a:bodyPr/>
          <a:lstStyle/>
          <a:p>
            <a:r>
              <a:rPr lang="fi-FI" err="1"/>
              <a:t>April</a:t>
            </a:r>
            <a:r>
              <a:rPr lang="fi-FI"/>
              <a:t> 2024</a:t>
            </a:r>
          </a:p>
        </p:txBody>
      </p:sp>
      <p:sp>
        <p:nvSpPr>
          <p:cNvPr id="5" name="Slide Number Placeholder 4">
            <a:extLst>
              <a:ext uri="{FF2B5EF4-FFF2-40B4-BE49-F238E27FC236}">
                <a16:creationId xmlns:a16="http://schemas.microsoft.com/office/drawing/2014/main" id="{C67C7354-4460-26DB-5E2B-4D2894D5FECB}"/>
              </a:ext>
            </a:extLst>
          </p:cNvPr>
          <p:cNvSpPr>
            <a:spLocks noGrp="1"/>
          </p:cNvSpPr>
          <p:nvPr>
            <p:ph type="sldNum" sz="quarter" idx="12"/>
          </p:nvPr>
        </p:nvSpPr>
        <p:spPr>
          <a:xfrm>
            <a:off x="11445182" y="6453188"/>
            <a:ext cx="431428" cy="143869"/>
          </a:xfrm>
        </p:spPr>
        <p:txBody>
          <a:bodyPr/>
          <a:lstStyle/>
          <a:p>
            <a:fld id="{D701140D-C14F-41CA-99FC-0EF83E8DA40A}" type="slidenum">
              <a:rPr lang="fi-FI" sz="1800" smtClean="0"/>
              <a:t>6</a:t>
            </a:fld>
            <a:endParaRPr lang="fi-FI" sz="1800"/>
          </a:p>
        </p:txBody>
      </p:sp>
      <p:sp>
        <p:nvSpPr>
          <p:cNvPr id="6" name="Content Placeholder 5">
            <a:extLst>
              <a:ext uri="{FF2B5EF4-FFF2-40B4-BE49-F238E27FC236}">
                <a16:creationId xmlns:a16="http://schemas.microsoft.com/office/drawing/2014/main" id="{96E2EECB-B1F7-C2B7-38D8-A1C1FA808C2A}"/>
              </a:ext>
            </a:extLst>
          </p:cNvPr>
          <p:cNvSpPr>
            <a:spLocks noGrp="1"/>
          </p:cNvSpPr>
          <p:nvPr>
            <p:ph sz="half" idx="1"/>
          </p:nvPr>
        </p:nvSpPr>
        <p:spPr>
          <a:xfrm>
            <a:off x="407988" y="1125537"/>
            <a:ext cx="3461196" cy="4611687"/>
          </a:xfrm>
        </p:spPr>
        <p:txBody>
          <a:bodyPr/>
          <a:lstStyle/>
          <a:p>
            <a:pPr>
              <a:buFont typeface="Arial"/>
              <a:buChar char="•"/>
            </a:pPr>
            <a:r>
              <a:rPr lang="en-US">
                <a:ea typeface="+mn-lt"/>
                <a:cs typeface="+mn-lt"/>
              </a:rPr>
              <a:t> Children are well vaccinated against diseases </a:t>
            </a:r>
            <a:endParaRPr lang="en-US"/>
          </a:p>
          <a:p>
            <a:pPr>
              <a:buFont typeface="Arial"/>
              <a:buChar char="•"/>
            </a:pPr>
            <a:r>
              <a:rPr lang="en-US">
                <a:ea typeface="+mn-lt"/>
                <a:cs typeface="+mn-lt"/>
              </a:rPr>
              <a:t> MCV2 vaccine seems to have some correlation between child mortality and the percentage of children who have this vaccine </a:t>
            </a:r>
            <a:endParaRPr lang="en-US"/>
          </a:p>
          <a:p>
            <a:pPr>
              <a:buFont typeface="Arial"/>
              <a:buChar char="•"/>
            </a:pPr>
            <a:r>
              <a:rPr lang="en-US">
                <a:ea typeface="+mn-lt"/>
                <a:cs typeface="+mn-lt"/>
              </a:rPr>
              <a:t> Otherwise, there seems to be a low correlation between child vaccination and mortality. At least with the vaccines with the highest and lowest percentage</a:t>
            </a:r>
          </a:p>
          <a:p>
            <a:pPr marL="342900" indent="-342900">
              <a:buFont typeface="Arial"/>
              <a:buChar char="•"/>
            </a:pPr>
            <a:endParaRPr lang="en-US">
              <a:cs typeface="Arial"/>
            </a:endParaRPr>
          </a:p>
          <a:p>
            <a:pPr marL="342900" indent="-342900">
              <a:buFont typeface="Arial"/>
              <a:buChar char="•"/>
            </a:pPr>
            <a:endParaRPr lang="en-US">
              <a:cs typeface="Arial"/>
            </a:endParaRPr>
          </a:p>
        </p:txBody>
      </p:sp>
      <p:pic>
        <p:nvPicPr>
          <p:cNvPr id="8" name="Content Placeholder 7" descr="A graph with numbers and text&#10;&#10;Description automatically generated">
            <a:extLst>
              <a:ext uri="{FF2B5EF4-FFF2-40B4-BE49-F238E27FC236}">
                <a16:creationId xmlns:a16="http://schemas.microsoft.com/office/drawing/2014/main" id="{2F71B159-BA79-7BDB-1ACB-A90D645B0AF9}"/>
              </a:ext>
            </a:extLst>
          </p:cNvPr>
          <p:cNvPicPr>
            <a:picLocks noGrp="1" noChangeAspect="1"/>
          </p:cNvPicPr>
          <p:nvPr>
            <p:ph sz="half" idx="2"/>
          </p:nvPr>
        </p:nvPicPr>
        <p:blipFill>
          <a:blip r:embed="rId3"/>
          <a:stretch>
            <a:fillRect/>
          </a:stretch>
        </p:blipFill>
        <p:spPr>
          <a:xfrm>
            <a:off x="5846316" y="-6531"/>
            <a:ext cx="5505896" cy="2329223"/>
          </a:xfrm>
        </p:spPr>
      </p:pic>
      <p:pic>
        <p:nvPicPr>
          <p:cNvPr id="9" name="Picture 8" descr="A graph of blue circles&#10;&#10;Description automatically generated">
            <a:extLst>
              <a:ext uri="{FF2B5EF4-FFF2-40B4-BE49-F238E27FC236}">
                <a16:creationId xmlns:a16="http://schemas.microsoft.com/office/drawing/2014/main" id="{E288F530-08EA-2E10-4BC7-5DD30462F5C3}"/>
              </a:ext>
            </a:extLst>
          </p:cNvPr>
          <p:cNvPicPr>
            <a:picLocks noChangeAspect="1"/>
          </p:cNvPicPr>
          <p:nvPr/>
        </p:nvPicPr>
        <p:blipFill>
          <a:blip r:embed="rId4"/>
          <a:stretch>
            <a:fillRect/>
          </a:stretch>
        </p:blipFill>
        <p:spPr>
          <a:xfrm>
            <a:off x="3884612" y="2332037"/>
            <a:ext cx="8308975" cy="3984625"/>
          </a:xfrm>
          <a:prstGeom prst="rect">
            <a:avLst/>
          </a:prstGeom>
        </p:spPr>
      </p:pic>
      <p:sp>
        <p:nvSpPr>
          <p:cNvPr id="10" name="Footer Placeholder 5">
            <a:extLst>
              <a:ext uri="{FF2B5EF4-FFF2-40B4-BE49-F238E27FC236}">
                <a16:creationId xmlns:a16="http://schemas.microsoft.com/office/drawing/2014/main" id="{3F69E370-20B4-15F1-BC34-B34B80C58138}"/>
              </a:ext>
            </a:extLst>
          </p:cNvPr>
          <p:cNvSpPr>
            <a:spLocks noGrp="1"/>
          </p:cNvSpPr>
          <p:nvPr>
            <p:ph type="ftr" sz="quarter" idx="11"/>
          </p:nvPr>
        </p:nvSpPr>
        <p:spPr>
          <a:xfrm>
            <a:off x="1271464" y="6309320"/>
            <a:ext cx="8928992" cy="143869"/>
          </a:xfrm>
        </p:spPr>
        <p:txBody>
          <a:bodyPr/>
          <a:lstStyle/>
          <a:p>
            <a:r>
              <a:rPr lang="fi-FI"/>
              <a:t>Group X</a:t>
            </a:r>
          </a:p>
        </p:txBody>
      </p:sp>
    </p:spTree>
    <p:extLst>
      <p:ext uri="{BB962C8B-B14F-4D97-AF65-F5344CB8AC3E}">
        <p14:creationId xmlns:p14="http://schemas.microsoft.com/office/powerpoint/2010/main" val="93150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A69D-A10F-CA04-D695-98A51EA02745}"/>
              </a:ext>
            </a:extLst>
          </p:cNvPr>
          <p:cNvSpPr>
            <a:spLocks noGrp="1"/>
          </p:cNvSpPr>
          <p:nvPr>
            <p:ph type="title"/>
          </p:nvPr>
        </p:nvSpPr>
        <p:spPr>
          <a:xfrm>
            <a:off x="407988" y="442528"/>
            <a:ext cx="11376026" cy="1079971"/>
          </a:xfrm>
        </p:spPr>
        <p:txBody>
          <a:bodyPr/>
          <a:lstStyle/>
          <a:p>
            <a:r>
              <a:rPr lang="en-US"/>
              <a:t>Hygiene vs. Child mortality</a:t>
            </a:r>
            <a:br>
              <a:rPr lang="en-US"/>
            </a:br>
            <a:endParaRPr lang="en-US"/>
          </a:p>
        </p:txBody>
      </p:sp>
      <p:sp>
        <p:nvSpPr>
          <p:cNvPr id="5" name="Slide Number Placeholder 4">
            <a:extLst>
              <a:ext uri="{FF2B5EF4-FFF2-40B4-BE49-F238E27FC236}">
                <a16:creationId xmlns:a16="http://schemas.microsoft.com/office/drawing/2014/main" id="{F8F7BDF7-C35F-313F-DFF0-AF4E0B4BE1E9}"/>
              </a:ext>
            </a:extLst>
          </p:cNvPr>
          <p:cNvSpPr>
            <a:spLocks noGrp="1"/>
          </p:cNvSpPr>
          <p:nvPr>
            <p:ph type="sldNum" sz="quarter" idx="12"/>
          </p:nvPr>
        </p:nvSpPr>
        <p:spPr/>
        <p:txBody>
          <a:bodyPr/>
          <a:lstStyle/>
          <a:p>
            <a:fld id="{D701140D-C14F-41CA-99FC-0EF83E8DA40A}" type="slidenum">
              <a:rPr lang="fi-FI" sz="1800" smtClean="0"/>
              <a:t>7</a:t>
            </a:fld>
            <a:endParaRPr lang="fi-FI" sz="1800"/>
          </a:p>
        </p:txBody>
      </p:sp>
      <p:sp>
        <p:nvSpPr>
          <p:cNvPr id="6" name="Content Placeholder 5">
            <a:extLst>
              <a:ext uri="{FF2B5EF4-FFF2-40B4-BE49-F238E27FC236}">
                <a16:creationId xmlns:a16="http://schemas.microsoft.com/office/drawing/2014/main" id="{04130773-7771-2CAC-DA12-04AEF9C2AD48}"/>
              </a:ext>
            </a:extLst>
          </p:cNvPr>
          <p:cNvSpPr txBox="1">
            <a:spLocks/>
          </p:cNvSpPr>
          <p:nvPr/>
        </p:nvSpPr>
        <p:spPr>
          <a:xfrm>
            <a:off x="407988" y="1125537"/>
            <a:ext cx="3461196" cy="4611687"/>
          </a:xfrm>
          <a:prstGeom prst="rect">
            <a:avLst/>
          </a:prstGeom>
        </p:spPr>
        <p:txBody>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endParaRPr lang="en-US">
              <a:cs typeface="Arial"/>
            </a:endParaRPr>
          </a:p>
        </p:txBody>
      </p:sp>
      <p:pic>
        <p:nvPicPr>
          <p:cNvPr id="15" name="Picture 14" descr="A graph with dots and lines&#10;&#10;Description automatically generated">
            <a:extLst>
              <a:ext uri="{FF2B5EF4-FFF2-40B4-BE49-F238E27FC236}">
                <a16:creationId xmlns:a16="http://schemas.microsoft.com/office/drawing/2014/main" id="{1B5513C1-FC89-F56E-D7EE-5D1122E9D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78" y="2287448"/>
            <a:ext cx="3667506" cy="3791304"/>
          </a:xfrm>
          <a:prstGeom prst="rect">
            <a:avLst/>
          </a:prstGeom>
        </p:spPr>
      </p:pic>
      <p:pic>
        <p:nvPicPr>
          <p:cNvPr id="17" name="Picture 16" descr="A graph with dots and lines&#10;&#10;Description automatically generated">
            <a:extLst>
              <a:ext uri="{FF2B5EF4-FFF2-40B4-BE49-F238E27FC236}">
                <a16:creationId xmlns:a16="http://schemas.microsoft.com/office/drawing/2014/main" id="{36F1B301-AFD7-00DD-E352-CBF0D057E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505" y="2236913"/>
            <a:ext cx="3667507" cy="3791304"/>
          </a:xfrm>
          <a:prstGeom prst="rect">
            <a:avLst/>
          </a:prstGeom>
        </p:spPr>
      </p:pic>
      <p:pic>
        <p:nvPicPr>
          <p:cNvPr id="19" name="Picture 18" descr="A graph with dots and lines&#10;&#10;Description automatically generated">
            <a:extLst>
              <a:ext uri="{FF2B5EF4-FFF2-40B4-BE49-F238E27FC236}">
                <a16:creationId xmlns:a16="http://schemas.microsoft.com/office/drawing/2014/main" id="{AE8D8AFE-21EB-D1AE-463C-2C327EBE1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9091" y="2231967"/>
            <a:ext cx="3667507" cy="3791305"/>
          </a:xfrm>
          <a:prstGeom prst="rect">
            <a:avLst/>
          </a:prstGeom>
        </p:spPr>
      </p:pic>
      <p:sp>
        <p:nvSpPr>
          <p:cNvPr id="20" name="Content Placeholder 5">
            <a:extLst>
              <a:ext uri="{FF2B5EF4-FFF2-40B4-BE49-F238E27FC236}">
                <a16:creationId xmlns:a16="http://schemas.microsoft.com/office/drawing/2014/main" id="{4FF6C335-8555-A71D-570A-87544578EC49}"/>
              </a:ext>
            </a:extLst>
          </p:cNvPr>
          <p:cNvSpPr txBox="1">
            <a:spLocks/>
          </p:cNvSpPr>
          <p:nvPr/>
        </p:nvSpPr>
        <p:spPr>
          <a:xfrm>
            <a:off x="560388" y="1277937"/>
            <a:ext cx="10677588" cy="841159"/>
          </a:xfrm>
          <a:prstGeom prst="rect">
            <a:avLst/>
          </a:prstGeom>
        </p:spPr>
        <p:txBody>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a:cs typeface="Arial"/>
              </a:rPr>
              <a:t>There is a clear correlation with hygiene standards and child mortality.</a:t>
            </a:r>
          </a:p>
        </p:txBody>
      </p:sp>
    </p:spTree>
    <p:extLst>
      <p:ext uri="{BB962C8B-B14F-4D97-AF65-F5344CB8AC3E}">
        <p14:creationId xmlns:p14="http://schemas.microsoft.com/office/powerpoint/2010/main" val="2702916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A69D-A10F-CA04-D695-98A51EA02745}"/>
              </a:ext>
            </a:extLst>
          </p:cNvPr>
          <p:cNvSpPr>
            <a:spLocks noGrp="1"/>
          </p:cNvSpPr>
          <p:nvPr>
            <p:ph type="title"/>
          </p:nvPr>
        </p:nvSpPr>
        <p:spPr/>
        <p:txBody>
          <a:bodyPr/>
          <a:lstStyle/>
          <a:p>
            <a:r>
              <a:rPr lang="en-US" i="0" u="none" strike="noStrike" dirty="0">
                <a:effectLst/>
              </a:rPr>
              <a:t>Basic Drinking Water services (%) (Households)</a:t>
            </a:r>
            <a:br>
              <a:rPr lang="en-US" dirty="0"/>
            </a:br>
            <a:endParaRPr lang="en-US" dirty="0"/>
          </a:p>
        </p:txBody>
      </p:sp>
      <p:sp>
        <p:nvSpPr>
          <p:cNvPr id="5" name="Slide Number Placeholder 4">
            <a:extLst>
              <a:ext uri="{FF2B5EF4-FFF2-40B4-BE49-F238E27FC236}">
                <a16:creationId xmlns:a16="http://schemas.microsoft.com/office/drawing/2014/main" id="{F8F7BDF7-C35F-313F-DFF0-AF4E0B4BE1E9}"/>
              </a:ext>
            </a:extLst>
          </p:cNvPr>
          <p:cNvSpPr>
            <a:spLocks noGrp="1"/>
          </p:cNvSpPr>
          <p:nvPr>
            <p:ph type="sldNum" sz="quarter" idx="12"/>
          </p:nvPr>
        </p:nvSpPr>
        <p:spPr/>
        <p:txBody>
          <a:bodyPr/>
          <a:lstStyle/>
          <a:p>
            <a:fld id="{D701140D-C14F-41CA-99FC-0EF83E8DA40A}" type="slidenum">
              <a:rPr lang="fi-FI" sz="1800" smtClean="0"/>
              <a:t>8</a:t>
            </a:fld>
            <a:endParaRPr lang="fi-FI" sz="1800"/>
          </a:p>
        </p:txBody>
      </p:sp>
      <p:pic>
        <p:nvPicPr>
          <p:cNvPr id="8" name="Picture 7" descr="A map of the world&#10;&#10;Description automatically generated">
            <a:extLst>
              <a:ext uri="{FF2B5EF4-FFF2-40B4-BE49-F238E27FC236}">
                <a16:creationId xmlns:a16="http://schemas.microsoft.com/office/drawing/2014/main" id="{122A501B-A3DE-47E0-7EA1-16EB08B69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184" y="1064156"/>
            <a:ext cx="8124760" cy="4668307"/>
          </a:xfrm>
          <a:prstGeom prst="rect">
            <a:avLst/>
          </a:prstGeom>
        </p:spPr>
      </p:pic>
      <p:sp>
        <p:nvSpPr>
          <p:cNvPr id="9" name="Oval 8">
            <a:extLst>
              <a:ext uri="{FF2B5EF4-FFF2-40B4-BE49-F238E27FC236}">
                <a16:creationId xmlns:a16="http://schemas.microsoft.com/office/drawing/2014/main" id="{BD8D93C4-0701-8259-85C9-2398B42F2420}"/>
              </a:ext>
            </a:extLst>
          </p:cNvPr>
          <p:cNvSpPr/>
          <p:nvPr/>
        </p:nvSpPr>
        <p:spPr>
          <a:xfrm>
            <a:off x="6489192" y="3147218"/>
            <a:ext cx="1133856" cy="1079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10" name="Content Placeholder 5">
            <a:extLst>
              <a:ext uri="{FF2B5EF4-FFF2-40B4-BE49-F238E27FC236}">
                <a16:creationId xmlns:a16="http://schemas.microsoft.com/office/drawing/2014/main" id="{CC74A679-75F2-A6A5-29F5-4FBD6BBE1951}"/>
              </a:ext>
            </a:extLst>
          </p:cNvPr>
          <p:cNvSpPr txBox="1">
            <a:spLocks/>
          </p:cNvSpPr>
          <p:nvPr/>
        </p:nvSpPr>
        <p:spPr>
          <a:xfrm>
            <a:off x="407988" y="1125537"/>
            <a:ext cx="3461196" cy="4611687"/>
          </a:xfrm>
          <a:prstGeom prst="rect">
            <a:avLst/>
          </a:prstGeom>
        </p:spPr>
        <p:txBody>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endParaRPr lang="en-US">
              <a:cs typeface="Arial"/>
            </a:endParaRPr>
          </a:p>
        </p:txBody>
      </p:sp>
      <p:sp>
        <p:nvSpPr>
          <p:cNvPr id="11" name="Content Placeholder 5">
            <a:extLst>
              <a:ext uri="{FF2B5EF4-FFF2-40B4-BE49-F238E27FC236}">
                <a16:creationId xmlns:a16="http://schemas.microsoft.com/office/drawing/2014/main" id="{26B3E537-381B-0073-113C-EF36636258D4}"/>
              </a:ext>
            </a:extLst>
          </p:cNvPr>
          <p:cNvSpPr txBox="1">
            <a:spLocks/>
          </p:cNvSpPr>
          <p:nvPr/>
        </p:nvSpPr>
        <p:spPr>
          <a:xfrm>
            <a:off x="333564" y="1277937"/>
            <a:ext cx="3461196" cy="4611687"/>
          </a:xfrm>
          <a:prstGeom prst="rect">
            <a:avLst/>
          </a:prstGeom>
        </p:spPr>
        <p:txBody>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a:cs typeface="Arial"/>
              </a:rPr>
              <a:t>Basic drinking water availability has clear geographical focus near </a:t>
            </a:r>
            <a:r>
              <a:rPr lang="en-GB" sz="2000" b="0"/>
              <a:t>Sub-Saharan Africa.</a:t>
            </a:r>
          </a:p>
          <a:p>
            <a:endParaRPr lang="en-US">
              <a:cs typeface="Arial"/>
            </a:endParaRPr>
          </a:p>
          <a:p>
            <a:pPr marL="342900" indent="-342900">
              <a:buFont typeface="Arial"/>
              <a:buChar char="•"/>
            </a:pPr>
            <a:r>
              <a:rPr lang="en-US">
                <a:cs typeface="Arial"/>
              </a:rPr>
              <a:t>The Sub-Saharan drinking water problems are caused by rapid population growth, poverty and climate change.</a:t>
            </a:r>
          </a:p>
        </p:txBody>
      </p:sp>
      <p:sp>
        <p:nvSpPr>
          <p:cNvPr id="12" name="Content Placeholder 5">
            <a:extLst>
              <a:ext uri="{FF2B5EF4-FFF2-40B4-BE49-F238E27FC236}">
                <a16:creationId xmlns:a16="http://schemas.microsoft.com/office/drawing/2014/main" id="{E4DEF974-FE44-7C2A-BC41-EFEF7EB5B7C6}"/>
              </a:ext>
            </a:extLst>
          </p:cNvPr>
          <p:cNvSpPr txBox="1">
            <a:spLocks/>
          </p:cNvSpPr>
          <p:nvPr/>
        </p:nvSpPr>
        <p:spPr>
          <a:xfrm>
            <a:off x="984793" y="6204025"/>
            <a:ext cx="7911278" cy="653975"/>
          </a:xfrm>
          <a:prstGeom prst="rect">
            <a:avLst/>
          </a:prstGeom>
        </p:spPr>
        <p:txBody>
          <a:bodyPr/>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r>
              <a:rPr lang="fi-FI" sz="1200">
                <a:cs typeface="Arial"/>
                <a:hlinkClick r:id="rId4"/>
              </a:rPr>
              <a:t>https://en.wikipedia.org/wiki/Water_scarcity_in_Africa</a:t>
            </a:r>
            <a:r>
              <a:rPr lang="fi-FI" sz="1200">
                <a:cs typeface="Arial"/>
              </a:rPr>
              <a:t> </a:t>
            </a:r>
            <a:endParaRPr lang="en-US" sz="1200">
              <a:cs typeface="Arial"/>
            </a:endParaRPr>
          </a:p>
        </p:txBody>
      </p:sp>
    </p:spTree>
    <p:extLst>
      <p:ext uri="{BB962C8B-B14F-4D97-AF65-F5344CB8AC3E}">
        <p14:creationId xmlns:p14="http://schemas.microsoft.com/office/powerpoint/2010/main" val="67960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A69D-A10F-CA04-D695-98A51EA02745}"/>
              </a:ext>
            </a:extLst>
          </p:cNvPr>
          <p:cNvSpPr>
            <a:spLocks noGrp="1"/>
          </p:cNvSpPr>
          <p:nvPr>
            <p:ph type="title"/>
          </p:nvPr>
        </p:nvSpPr>
        <p:spPr>
          <a:xfrm>
            <a:off x="407987" y="404813"/>
            <a:ext cx="3293383" cy="1079971"/>
          </a:xfrm>
        </p:spPr>
        <p:txBody>
          <a:bodyPr anchor="t">
            <a:normAutofit/>
          </a:bodyPr>
          <a:lstStyle/>
          <a:p>
            <a:r>
              <a:rPr lang="en-US" dirty="0"/>
              <a:t>Child protection</a:t>
            </a:r>
            <a:endParaRPr lang="en-US" dirty="0">
              <a:cs typeface="Arial"/>
            </a:endParaRPr>
          </a:p>
        </p:txBody>
      </p:sp>
      <p:sp>
        <p:nvSpPr>
          <p:cNvPr id="5" name="Slide Number Placeholder 4">
            <a:extLst>
              <a:ext uri="{FF2B5EF4-FFF2-40B4-BE49-F238E27FC236}">
                <a16:creationId xmlns:a16="http://schemas.microsoft.com/office/drawing/2014/main" id="{F8F7BDF7-C35F-313F-DFF0-AF4E0B4BE1E9}"/>
              </a:ext>
            </a:extLst>
          </p:cNvPr>
          <p:cNvSpPr>
            <a:spLocks noGrp="1"/>
          </p:cNvSpPr>
          <p:nvPr>
            <p:ph type="sldNum" sz="quarter" idx="12"/>
          </p:nvPr>
        </p:nvSpPr>
        <p:spPr>
          <a:xfrm>
            <a:off x="11387308" y="6449106"/>
            <a:ext cx="431428" cy="143869"/>
          </a:xfrm>
        </p:spPr>
        <p:txBody>
          <a:bodyPr anchor="ctr">
            <a:noAutofit/>
          </a:bodyPr>
          <a:lstStyle/>
          <a:p>
            <a:pPr>
              <a:spcAft>
                <a:spcPts val="600"/>
              </a:spcAft>
            </a:pPr>
            <a:fld id="{D701140D-C14F-41CA-99FC-0EF83E8DA40A}" type="slidenum">
              <a:rPr lang="fi-FI" sz="1800" smtClean="0"/>
              <a:pPr>
                <a:spcAft>
                  <a:spcPts val="600"/>
                </a:spcAft>
              </a:pPr>
              <a:t>9</a:t>
            </a:fld>
            <a:endParaRPr lang="fi-FI" sz="1800"/>
          </a:p>
        </p:txBody>
      </p:sp>
      <p:pic>
        <p:nvPicPr>
          <p:cNvPr id="11" name="Picture 10" descr="A screenshot of a computer&#10;&#10;Description automatically generated">
            <a:extLst>
              <a:ext uri="{FF2B5EF4-FFF2-40B4-BE49-F238E27FC236}">
                <a16:creationId xmlns:a16="http://schemas.microsoft.com/office/drawing/2014/main" id="{EE72D01A-F55A-92F6-EB9B-76451A75DDA7}"/>
              </a:ext>
            </a:extLst>
          </p:cNvPr>
          <p:cNvPicPr>
            <a:picLocks noChangeAspect="1"/>
          </p:cNvPicPr>
          <p:nvPr/>
        </p:nvPicPr>
        <p:blipFill>
          <a:blip r:embed="rId3"/>
          <a:stretch>
            <a:fillRect/>
          </a:stretch>
        </p:blipFill>
        <p:spPr>
          <a:xfrm>
            <a:off x="3869183" y="404813"/>
            <a:ext cx="4152900" cy="5800725"/>
          </a:xfrm>
          <a:prstGeom prst="rect">
            <a:avLst/>
          </a:prstGeom>
        </p:spPr>
      </p:pic>
      <p:pic>
        <p:nvPicPr>
          <p:cNvPr id="16" name="Content Placeholder 15" descr="A screenshot of a graph&#10;&#10;Description automatically generated">
            <a:extLst>
              <a:ext uri="{FF2B5EF4-FFF2-40B4-BE49-F238E27FC236}">
                <a16:creationId xmlns:a16="http://schemas.microsoft.com/office/drawing/2014/main" id="{21997300-062B-63C0-406A-978C0057F106}"/>
              </a:ext>
            </a:extLst>
          </p:cNvPr>
          <p:cNvPicPr>
            <a:picLocks noGrp="1" noChangeAspect="1"/>
          </p:cNvPicPr>
          <p:nvPr>
            <p:ph sz="half" idx="13"/>
          </p:nvPr>
        </p:nvPicPr>
        <p:blipFill>
          <a:blip r:embed="rId4"/>
          <a:stretch>
            <a:fillRect/>
          </a:stretch>
        </p:blipFill>
        <p:spPr>
          <a:xfrm>
            <a:off x="8187260" y="407534"/>
            <a:ext cx="3858017" cy="5794601"/>
          </a:xfrm>
        </p:spPr>
      </p:pic>
      <p:sp>
        <p:nvSpPr>
          <p:cNvPr id="21" name="Content Placeholder 5">
            <a:extLst>
              <a:ext uri="{FF2B5EF4-FFF2-40B4-BE49-F238E27FC236}">
                <a16:creationId xmlns:a16="http://schemas.microsoft.com/office/drawing/2014/main" id="{D522A221-CF81-D85E-728B-900684C434C1}"/>
              </a:ext>
            </a:extLst>
          </p:cNvPr>
          <p:cNvSpPr txBox="1">
            <a:spLocks/>
          </p:cNvSpPr>
          <p:nvPr/>
        </p:nvSpPr>
        <p:spPr>
          <a:xfrm>
            <a:off x="238314" y="1128259"/>
            <a:ext cx="3461196" cy="4951865"/>
          </a:xfrm>
          <a:prstGeom prst="rect">
            <a:avLst/>
          </a:prstGeom>
        </p:spPr>
        <p:txBody>
          <a:bodyPr lIns="91440" tIns="45720" rIns="91440" bIns="45720" anchor="t"/>
          <a:lst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dirty="0">
                <a:cs typeface="Arial"/>
              </a:rPr>
              <a:t>Insights of child labor </a:t>
            </a:r>
            <a:br>
              <a:rPr lang="en-US" dirty="0">
                <a:cs typeface="Arial"/>
              </a:rPr>
            </a:br>
            <a:r>
              <a:rPr lang="en-US" dirty="0">
                <a:cs typeface="Arial"/>
              </a:rPr>
              <a:t>and violent discipline status can be extracted from UNICEF least developed countries.</a:t>
            </a:r>
            <a:endParaRPr lang="en-US"/>
          </a:p>
          <a:p>
            <a:pPr marL="342900" indent="-342900">
              <a:buFont typeface="Arial"/>
              <a:buChar char="•"/>
            </a:pPr>
            <a:r>
              <a:rPr lang="en-US" dirty="0">
                <a:cs typeface="Arial"/>
              </a:rPr>
              <a:t>Most of these countries have child labor over 15% and overwhelmingly high percentage (over 80%) of violent discipline (beating, insulting, humiliating)</a:t>
            </a:r>
          </a:p>
          <a:p>
            <a:pPr marL="342900" indent="-342900">
              <a:buFont typeface="Arial"/>
              <a:buChar char="•"/>
            </a:pPr>
            <a:r>
              <a:rPr lang="en-US" dirty="0">
                <a:cs typeface="Arial"/>
              </a:rPr>
              <a:t>Child mortality is higher when they are subject to hard labor and violent discipline from young age</a:t>
            </a:r>
          </a:p>
        </p:txBody>
      </p:sp>
    </p:spTree>
    <p:extLst>
      <p:ext uri="{BB962C8B-B14F-4D97-AF65-F5344CB8AC3E}">
        <p14:creationId xmlns:p14="http://schemas.microsoft.com/office/powerpoint/2010/main" val="3118639433"/>
      </p:ext>
    </p:extLst>
  </p:cSld>
  <p:clrMapOvr>
    <a:masterClrMapping/>
  </p:clrMapOvr>
</p:sld>
</file>

<file path=ppt/theme/theme1.xml><?xml version="1.0" encoding="utf-8"?>
<a:theme xmlns:a="http://schemas.openxmlformats.org/drawingml/2006/main" name="Aalto - Title Slides">
  <a:themeElements>
    <a:clrScheme name="Custom 3">
      <a:dk1>
        <a:srgbClr val="000000"/>
      </a:dk1>
      <a:lt1>
        <a:srgbClr val="FFFFFF"/>
      </a:lt1>
      <a:dk2>
        <a:srgbClr val="B4B4B4"/>
      </a:dk2>
      <a:lt2>
        <a:srgbClr val="E8E8E8"/>
      </a:lt2>
      <a:accent1>
        <a:srgbClr val="558FC9"/>
      </a:accent1>
      <a:accent2>
        <a:srgbClr val="3671AA"/>
      </a:accent2>
      <a:accent3>
        <a:srgbClr val="2A5783"/>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A1127AD8-481F-4829-92FB-299BD72D15FC}"/>
    </a:ext>
  </a:extLst>
</a:theme>
</file>

<file path=ppt/theme/theme2.xml><?xml version="1.0" encoding="utf-8"?>
<a:theme xmlns:a="http://schemas.openxmlformats.org/drawingml/2006/main" name="Aalto -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41A42B11-F317-4DB3-A748-34F4E4EBD069}"/>
    </a:ext>
  </a:extLst>
</a:theme>
</file>

<file path=ppt/theme/theme3.xml><?xml version="1.0" encoding="utf-8"?>
<a:theme xmlns:a="http://schemas.openxmlformats.org/drawingml/2006/main" name="Aalto - Divider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603CC98E-A006-40FD-9023-401377221454}"/>
    </a:ext>
  </a:extLst>
</a:theme>
</file>

<file path=ppt/theme/theme4.xml><?xml version="1.0" encoding="utf-8"?>
<a:theme xmlns:a="http://schemas.openxmlformats.org/drawingml/2006/main" name="Aalto - Picture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88C48B4E-76E9-441C-9D62-9A63445836BA}"/>
    </a:ext>
  </a:extLst>
</a:theme>
</file>

<file path=ppt/theme/theme5.xml><?xml version="1.0" encoding="utf-8"?>
<a:theme xmlns:a="http://schemas.openxmlformats.org/drawingml/2006/main" name="Aalto - Custom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71ED1A03-C957-43CA-A5FF-F53DFBCEB222}"/>
    </a:ext>
  </a:extLst>
</a:theme>
</file>

<file path=ppt/theme/theme6.xml><?xml version="1.0" encoding="utf-8"?>
<a:theme xmlns:a="http://schemas.openxmlformats.org/drawingml/2006/main" name="Aalto - Kiitos Slides">
  <a:themeElements>
    <a:clrScheme name="Custom 1">
      <a:dk1>
        <a:srgbClr val="000000"/>
      </a:dk1>
      <a:lt1>
        <a:srgbClr val="FFFFFF"/>
      </a:lt1>
      <a:dk2>
        <a:srgbClr val="B4B4B4"/>
      </a:dk2>
      <a:lt2>
        <a:srgbClr val="E8E8E8"/>
      </a:lt2>
      <a:accent1>
        <a:srgbClr val="F7E159"/>
      </a:accent1>
      <a:accent2>
        <a:srgbClr val="FD6360"/>
      </a:accent2>
      <a:accent3>
        <a:srgbClr val="2A5783"/>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potx" id="{F9E86875-D364-48FA-9E1B-F7B913266944}" vid="{C5583837-6B41-40E5-813E-3697F9ADF9FC}"/>
    </a:ext>
  </a:extLst>
</a:theme>
</file>

<file path=ppt/theme/theme7.xml><?xml version="1.0" encoding="utf-8"?>
<a:theme xmlns:a="http://schemas.openxmlformats.org/drawingml/2006/main" name="Office Theme">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437557-12ca-4d27-b9f2-2f164fe78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EA2052CC0A024F89BB4F6D678EFB77" ma:contentTypeVersion="15" ma:contentTypeDescription="Create a new document." ma:contentTypeScope="" ma:versionID="7d5f5d75c59dbc34fa3acc213b7ef8cb">
  <xsd:schema xmlns:xsd="http://www.w3.org/2001/XMLSchema" xmlns:xs="http://www.w3.org/2001/XMLSchema" xmlns:p="http://schemas.microsoft.com/office/2006/metadata/properties" xmlns:ns3="52437557-12ca-4d27-b9f2-2f164fe78121" xmlns:ns4="8b208102-6f05-4dd8-ae98-b4566ed59e31" targetNamespace="http://schemas.microsoft.com/office/2006/metadata/properties" ma:root="true" ma:fieldsID="e8863a37866538d2967fcddc9f50f5a2" ns3:_="" ns4:_="">
    <xsd:import namespace="52437557-12ca-4d27-b9f2-2f164fe78121"/>
    <xsd:import namespace="8b208102-6f05-4dd8-ae98-b4566ed59e3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437557-12ca-4d27-b9f2-2f164fe78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208102-6f05-4dd8-ae98-b4566ed59e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45D7F5-D396-45A4-9C62-BD31CD243132}">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terms/"/>
    <ds:schemaRef ds:uri="8b208102-6f05-4dd8-ae98-b4566ed59e31"/>
    <ds:schemaRef ds:uri="http://purl.org/dc/dcmitype/"/>
    <ds:schemaRef ds:uri="52437557-12ca-4d27-b9f2-2f164fe78121"/>
    <ds:schemaRef ds:uri="http://schemas.microsoft.com/office/2006/metadata/properties"/>
  </ds:schemaRefs>
</ds:datastoreItem>
</file>

<file path=customXml/itemProps2.xml><?xml version="1.0" encoding="utf-8"?>
<ds:datastoreItem xmlns:ds="http://schemas.openxmlformats.org/officeDocument/2006/customXml" ds:itemID="{411767BF-FDB3-4E04-9375-3B1ACEA48CE0}">
  <ds:schemaRefs>
    <ds:schemaRef ds:uri="http://schemas.microsoft.com/sharepoint/v3/contenttype/forms"/>
  </ds:schemaRefs>
</ds:datastoreItem>
</file>

<file path=customXml/itemProps3.xml><?xml version="1.0" encoding="utf-8"?>
<ds:datastoreItem xmlns:ds="http://schemas.openxmlformats.org/officeDocument/2006/customXml" ds:itemID="{82588F5C-3EEB-4845-96BF-EA21E31CEA33}">
  <ds:schemaRefs>
    <ds:schemaRef ds:uri="52437557-12ca-4d27-b9f2-2f164fe78121"/>
    <ds:schemaRef ds:uri="8b208102-6f05-4dd8-ae98-b4566ed59e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aalto</Template>
  <TotalTime>3706</TotalTime>
  <Words>1402</Words>
  <Application>Microsoft Office PowerPoint</Application>
  <PresentationFormat>Widescreen</PresentationFormat>
  <Paragraphs>114</Paragraphs>
  <Slides>11</Slides>
  <Notes>11</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11</vt:i4>
      </vt:variant>
    </vt:vector>
  </HeadingPairs>
  <TitlesOfParts>
    <vt:vector size="20" baseType="lpstr">
      <vt:lpstr>Arial,Sans-Serif</vt:lpstr>
      <vt:lpstr>Söhne</vt:lpstr>
      <vt:lpstr>Arial</vt:lpstr>
      <vt:lpstr>Aalto - Title Slides</vt:lpstr>
      <vt:lpstr>Aalto - Content Slides</vt:lpstr>
      <vt:lpstr>Aalto - Divider Slides</vt:lpstr>
      <vt:lpstr>Aalto - Picture Content Slides</vt:lpstr>
      <vt:lpstr>Aalto - Custom Content Slides</vt:lpstr>
      <vt:lpstr>Aalto - Kiitos Slides</vt:lpstr>
      <vt:lpstr>Main causes of mortality in children under 5 years old</vt:lpstr>
      <vt:lpstr>Under-five mortality rate by country in 2021 Focused in Sub-Saharan Africa</vt:lpstr>
      <vt:lpstr>Trends in under-five mortality rates between 2000 and 2021 Some countries have reduced mortality rates significantly more than others</vt:lpstr>
      <vt:lpstr>Child deaths caused by lack of nutrition</vt:lpstr>
      <vt:lpstr>Food groups vs. Child mortality</vt:lpstr>
      <vt:lpstr>Vaccination vs. Child mortality</vt:lpstr>
      <vt:lpstr>Hygiene vs. Child mortality </vt:lpstr>
      <vt:lpstr>Basic Drinking Water services (%) (Households) </vt:lpstr>
      <vt:lpstr>Child protection</vt:lpstr>
      <vt:lpstr>PowerPoint Presentation</vt:lpstr>
      <vt:lpstr>Contributors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Mäntysalo Ville</dc:creator>
  <cp:lastModifiedBy>Nguyen Binh</cp:lastModifiedBy>
  <cp:revision>90</cp:revision>
  <dcterms:created xsi:type="dcterms:W3CDTF">2024-04-12T15:51:56Z</dcterms:created>
  <dcterms:modified xsi:type="dcterms:W3CDTF">2024-04-18T17:51:25Z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0x010100B8EA2052CC0A024F89BB4F6D678EFB77</vt:lpwstr>
  </property>
</Properties>
</file>